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86" r:id="rId3"/>
    <p:sldId id="301" r:id="rId4"/>
    <p:sldId id="302" r:id="rId5"/>
    <p:sldId id="287" r:id="rId6"/>
    <p:sldId id="288" r:id="rId7"/>
    <p:sldId id="299" r:id="rId8"/>
    <p:sldId id="300" r:id="rId9"/>
    <p:sldId id="289" r:id="rId10"/>
    <p:sldId id="284" r:id="rId11"/>
    <p:sldId id="285" r:id="rId12"/>
    <p:sldId id="257" r:id="rId13"/>
    <p:sldId id="258" r:id="rId14"/>
    <p:sldId id="259" r:id="rId15"/>
    <p:sldId id="260" r:id="rId16"/>
    <p:sldId id="262" r:id="rId17"/>
    <p:sldId id="264" r:id="rId18"/>
    <p:sldId id="294" r:id="rId19"/>
    <p:sldId id="266" r:id="rId20"/>
    <p:sldId id="263" r:id="rId21"/>
    <p:sldId id="271" r:id="rId22"/>
    <p:sldId id="268" r:id="rId23"/>
    <p:sldId id="267" r:id="rId24"/>
    <p:sldId id="269" r:id="rId25"/>
    <p:sldId id="270" r:id="rId26"/>
    <p:sldId id="272" r:id="rId27"/>
    <p:sldId id="273" r:id="rId28"/>
    <p:sldId id="274" r:id="rId29"/>
    <p:sldId id="275" r:id="rId30"/>
    <p:sldId id="295" r:id="rId31"/>
    <p:sldId id="293" r:id="rId32"/>
    <p:sldId id="297" r:id="rId33"/>
    <p:sldId id="291" r:id="rId34"/>
    <p:sldId id="298" r:id="rId35"/>
    <p:sldId id="290" r:id="rId36"/>
    <p:sldId id="277" r:id="rId37"/>
    <p:sldId id="278" r:id="rId38"/>
    <p:sldId id="279" r:id="rId39"/>
    <p:sldId id="280" r:id="rId40"/>
    <p:sldId id="281" r:id="rId41"/>
    <p:sldId id="282" r:id="rId42"/>
    <p:sldId id="283"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aden J. Hillis" initials="CJH" lastIdx="2" clrIdx="0">
    <p:extLst>
      <p:ext uri="{19B8F6BF-5375-455C-9EA6-DF929625EA0E}">
        <p15:presenceInfo xmlns:p15="http://schemas.microsoft.com/office/powerpoint/2012/main" userId="S-1-5-21-1757981266-1220945662-682003330-17357"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116" d="100"/>
          <a:sy n="116" d="100"/>
        </p:scale>
        <p:origin x="390"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0406C49-2E84-4C47-AFBA-AE836A4112D5}" type="datetimeFigureOut">
              <a:rPr lang="en-US" smtClean="0"/>
              <a:t>6/14/2022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DFA228E-CF99-4BB9-8D0B-2E2C9ABFB9CE}" type="slidenum">
              <a:rPr lang="en-US" smtClean="0"/>
              <a:t>‹#›</a:t>
            </a:fld>
            <a:endParaRPr lang="en-US"/>
          </a:p>
        </p:txBody>
      </p:sp>
    </p:spTree>
    <p:extLst>
      <p:ext uri="{BB962C8B-B14F-4D97-AF65-F5344CB8AC3E}">
        <p14:creationId xmlns:p14="http://schemas.microsoft.com/office/powerpoint/2010/main" val="20628417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0406C49-2E84-4C47-AFBA-AE836A4112D5}" type="datetimeFigureOut">
              <a:rPr lang="en-US" smtClean="0"/>
              <a:t>6/14/2022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DFA228E-CF99-4BB9-8D0B-2E2C9ABFB9CE}" type="slidenum">
              <a:rPr lang="en-US" smtClean="0"/>
              <a:t>‹#›</a:t>
            </a:fld>
            <a:endParaRPr lang="en-US"/>
          </a:p>
        </p:txBody>
      </p:sp>
    </p:spTree>
    <p:extLst>
      <p:ext uri="{BB962C8B-B14F-4D97-AF65-F5344CB8AC3E}">
        <p14:creationId xmlns:p14="http://schemas.microsoft.com/office/powerpoint/2010/main" val="30031095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0406C49-2E84-4C47-AFBA-AE836A4112D5}" type="datetimeFigureOut">
              <a:rPr lang="en-US" smtClean="0"/>
              <a:t>6/14/2022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DFA228E-CF99-4BB9-8D0B-2E2C9ABFB9CE}" type="slidenum">
              <a:rPr lang="en-US" smtClean="0"/>
              <a:t>‹#›</a:t>
            </a:fld>
            <a:endParaRPr lang="en-US"/>
          </a:p>
        </p:txBody>
      </p:sp>
    </p:spTree>
    <p:extLst>
      <p:ext uri="{BB962C8B-B14F-4D97-AF65-F5344CB8AC3E}">
        <p14:creationId xmlns:p14="http://schemas.microsoft.com/office/powerpoint/2010/main" val="20062156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0406C49-2E84-4C47-AFBA-AE836A4112D5}" type="datetimeFigureOut">
              <a:rPr lang="en-US" smtClean="0"/>
              <a:t>6/14/2022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DFA228E-CF99-4BB9-8D0B-2E2C9ABFB9CE}" type="slidenum">
              <a:rPr lang="en-US" smtClean="0"/>
              <a:t>‹#›</a:t>
            </a:fld>
            <a:endParaRPr lang="en-US"/>
          </a:p>
        </p:txBody>
      </p:sp>
    </p:spTree>
    <p:extLst>
      <p:ext uri="{BB962C8B-B14F-4D97-AF65-F5344CB8AC3E}">
        <p14:creationId xmlns:p14="http://schemas.microsoft.com/office/powerpoint/2010/main" val="34292676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0406C49-2E84-4C47-AFBA-AE836A4112D5}" type="datetimeFigureOut">
              <a:rPr lang="en-US" smtClean="0"/>
              <a:t>6/14/2022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DFA228E-CF99-4BB9-8D0B-2E2C9ABFB9CE}" type="slidenum">
              <a:rPr lang="en-US" smtClean="0"/>
              <a:t>‹#›</a:t>
            </a:fld>
            <a:endParaRPr lang="en-US"/>
          </a:p>
        </p:txBody>
      </p:sp>
    </p:spTree>
    <p:extLst>
      <p:ext uri="{BB962C8B-B14F-4D97-AF65-F5344CB8AC3E}">
        <p14:creationId xmlns:p14="http://schemas.microsoft.com/office/powerpoint/2010/main" val="5268011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0406C49-2E84-4C47-AFBA-AE836A4112D5}" type="datetimeFigureOut">
              <a:rPr lang="en-US" smtClean="0"/>
              <a:t>6/14/2022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DFA228E-CF99-4BB9-8D0B-2E2C9ABFB9CE}" type="slidenum">
              <a:rPr lang="en-US" smtClean="0"/>
              <a:t>‹#›</a:t>
            </a:fld>
            <a:endParaRPr lang="en-US"/>
          </a:p>
        </p:txBody>
      </p:sp>
    </p:spTree>
    <p:extLst>
      <p:ext uri="{BB962C8B-B14F-4D97-AF65-F5344CB8AC3E}">
        <p14:creationId xmlns:p14="http://schemas.microsoft.com/office/powerpoint/2010/main" val="15089950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0406C49-2E84-4C47-AFBA-AE836A4112D5}" type="datetimeFigureOut">
              <a:rPr lang="en-US" smtClean="0"/>
              <a:t>6/14/2022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DFA228E-CF99-4BB9-8D0B-2E2C9ABFB9CE}" type="slidenum">
              <a:rPr lang="en-US" smtClean="0"/>
              <a:t>‹#›</a:t>
            </a:fld>
            <a:endParaRPr lang="en-US"/>
          </a:p>
        </p:txBody>
      </p:sp>
    </p:spTree>
    <p:extLst>
      <p:ext uri="{BB962C8B-B14F-4D97-AF65-F5344CB8AC3E}">
        <p14:creationId xmlns:p14="http://schemas.microsoft.com/office/powerpoint/2010/main" val="1442536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0406C49-2E84-4C47-AFBA-AE836A4112D5}" type="datetimeFigureOut">
              <a:rPr lang="en-US" smtClean="0"/>
              <a:t>6/14/2022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DFA228E-CF99-4BB9-8D0B-2E2C9ABFB9CE}" type="slidenum">
              <a:rPr lang="en-US" smtClean="0"/>
              <a:t>‹#›</a:t>
            </a:fld>
            <a:endParaRPr lang="en-US"/>
          </a:p>
        </p:txBody>
      </p:sp>
    </p:spTree>
    <p:extLst>
      <p:ext uri="{BB962C8B-B14F-4D97-AF65-F5344CB8AC3E}">
        <p14:creationId xmlns:p14="http://schemas.microsoft.com/office/powerpoint/2010/main" val="37559389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0406C49-2E84-4C47-AFBA-AE836A4112D5}" type="datetimeFigureOut">
              <a:rPr lang="en-US" smtClean="0"/>
              <a:t>6/14/2022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DFA228E-CF99-4BB9-8D0B-2E2C9ABFB9CE}" type="slidenum">
              <a:rPr lang="en-US" smtClean="0"/>
              <a:t>‹#›</a:t>
            </a:fld>
            <a:endParaRPr lang="en-US"/>
          </a:p>
        </p:txBody>
      </p:sp>
    </p:spTree>
    <p:extLst>
      <p:ext uri="{BB962C8B-B14F-4D97-AF65-F5344CB8AC3E}">
        <p14:creationId xmlns:p14="http://schemas.microsoft.com/office/powerpoint/2010/main" val="4577215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0406C49-2E84-4C47-AFBA-AE836A4112D5}" type="datetimeFigureOut">
              <a:rPr lang="en-US" smtClean="0"/>
              <a:t>6/14/2022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DFA228E-CF99-4BB9-8D0B-2E2C9ABFB9CE}" type="slidenum">
              <a:rPr lang="en-US" smtClean="0"/>
              <a:t>‹#›</a:t>
            </a:fld>
            <a:endParaRPr lang="en-US"/>
          </a:p>
        </p:txBody>
      </p:sp>
    </p:spTree>
    <p:extLst>
      <p:ext uri="{BB962C8B-B14F-4D97-AF65-F5344CB8AC3E}">
        <p14:creationId xmlns:p14="http://schemas.microsoft.com/office/powerpoint/2010/main" val="12433700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0406C49-2E84-4C47-AFBA-AE836A4112D5}" type="datetimeFigureOut">
              <a:rPr lang="en-US" smtClean="0"/>
              <a:t>6/14/2022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DFA228E-CF99-4BB9-8D0B-2E2C9ABFB9CE}" type="slidenum">
              <a:rPr lang="en-US" smtClean="0"/>
              <a:t>‹#›</a:t>
            </a:fld>
            <a:endParaRPr lang="en-US"/>
          </a:p>
        </p:txBody>
      </p:sp>
    </p:spTree>
    <p:extLst>
      <p:ext uri="{BB962C8B-B14F-4D97-AF65-F5344CB8AC3E}">
        <p14:creationId xmlns:p14="http://schemas.microsoft.com/office/powerpoint/2010/main" val="10166116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0406C49-2E84-4C47-AFBA-AE836A4112D5}" type="datetimeFigureOut">
              <a:rPr lang="en-US" smtClean="0"/>
              <a:t>6/14/2022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FA228E-CF99-4BB9-8D0B-2E2C9ABFB9CE}" type="slidenum">
              <a:rPr lang="en-US" smtClean="0"/>
              <a:t>‹#›</a:t>
            </a:fld>
            <a:endParaRPr lang="en-US"/>
          </a:p>
        </p:txBody>
      </p:sp>
    </p:spTree>
    <p:extLst>
      <p:ext uri="{BB962C8B-B14F-4D97-AF65-F5344CB8AC3E}">
        <p14:creationId xmlns:p14="http://schemas.microsoft.com/office/powerpoint/2010/main" val="91514495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jpg"/><Relationship Id="rId7" Type="http://schemas.openxmlformats.org/officeDocument/2006/relationships/image" Target="../media/image7.png"/><Relationship Id="rId12"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11" Type="http://schemas.microsoft.com/office/2007/relationships/hdphoto" Target="../media/hdphoto1.wdp"/><Relationship Id="rId5" Type="http://schemas.openxmlformats.org/officeDocument/2006/relationships/image" Target="../media/image5.emf"/><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github.com/pycubed/forums/discussions" TargetMode="External"/><Relationship Id="rId2" Type="http://schemas.openxmlformats.org/officeDocument/2006/relationships/hyperlink" Target="https://pycubed.org/"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err="1"/>
              <a:t>Foras</a:t>
            </a:r>
            <a:r>
              <a:rPr lang="en-US" dirty="0"/>
              <a:t> </a:t>
            </a:r>
            <a:r>
              <a:rPr lang="en-US" dirty="0" err="1"/>
              <a:t>Promineo</a:t>
            </a:r>
            <a:r>
              <a:rPr lang="en-US" dirty="0"/>
              <a:t> Software</a:t>
            </a:r>
          </a:p>
        </p:txBody>
      </p:sp>
    </p:spTree>
    <p:extLst>
      <p:ext uri="{BB962C8B-B14F-4D97-AF65-F5344CB8AC3E}">
        <p14:creationId xmlns:p14="http://schemas.microsoft.com/office/powerpoint/2010/main" val="33602552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Satellite Software Preface</a:t>
            </a:r>
          </a:p>
        </p:txBody>
      </p:sp>
      <p:sp>
        <p:nvSpPr>
          <p:cNvPr id="3" name="Content Placeholder 2"/>
          <p:cNvSpPr>
            <a:spLocks noGrp="1"/>
          </p:cNvSpPr>
          <p:nvPr>
            <p:ph idx="1"/>
          </p:nvPr>
        </p:nvSpPr>
        <p:spPr>
          <a:xfrm>
            <a:off x="838200" y="1364881"/>
            <a:ext cx="10515600" cy="5057184"/>
          </a:xfrm>
        </p:spPr>
        <p:txBody>
          <a:bodyPr>
            <a:normAutofit fontScale="92500"/>
          </a:bodyPr>
          <a:lstStyle/>
          <a:p>
            <a:r>
              <a:rPr lang="en-US" dirty="0"/>
              <a:t>Satellite programming is mostly in </a:t>
            </a:r>
            <a:r>
              <a:rPr lang="en-US" dirty="0" err="1"/>
              <a:t>CircuitPython</a:t>
            </a:r>
            <a:r>
              <a:rPr lang="en-US" dirty="0"/>
              <a:t>. Firmware is written in C.</a:t>
            </a:r>
          </a:p>
          <a:p>
            <a:r>
              <a:rPr lang="en-US" dirty="0"/>
              <a:t>Satellite programming is for a </a:t>
            </a:r>
            <a:r>
              <a:rPr lang="en-US" dirty="0">
                <a:highlight>
                  <a:srgbClr val="FFFF00"/>
                </a:highlight>
              </a:rPr>
              <a:t>MICROCONTROLLER</a:t>
            </a:r>
            <a:r>
              <a:rPr lang="en-US" dirty="0"/>
              <a:t>, so it is </a:t>
            </a:r>
            <a:r>
              <a:rPr lang="en-US" dirty="0">
                <a:highlight>
                  <a:srgbClr val="FFFF00"/>
                </a:highlight>
              </a:rPr>
              <a:t>MUCH</a:t>
            </a:r>
            <a:r>
              <a:rPr lang="en-US" dirty="0"/>
              <a:t> less powerful and fast than a PC!!</a:t>
            </a:r>
          </a:p>
          <a:p>
            <a:pPr lvl="1"/>
            <a:r>
              <a:rPr lang="en-US" dirty="0"/>
              <a:t>during normal execution there is &lt;1MByte of RAM available for task execution.</a:t>
            </a:r>
          </a:p>
          <a:p>
            <a:pPr lvl="1"/>
            <a:r>
              <a:rPr lang="en-US" dirty="0"/>
              <a:t>Floating point is MUCH slower than integer operations</a:t>
            </a:r>
          </a:p>
          <a:p>
            <a:pPr lvl="1"/>
            <a:r>
              <a:rPr lang="en-US" dirty="0"/>
              <a:t>Data transactions over the radio are limited to 256 byte packets.</a:t>
            </a:r>
          </a:p>
          <a:p>
            <a:pPr lvl="1"/>
            <a:r>
              <a:rPr lang="en-US" dirty="0"/>
              <a:t>UART interface to payload is running at ~115600 baud</a:t>
            </a:r>
          </a:p>
          <a:p>
            <a:r>
              <a:rPr lang="en-US" dirty="0"/>
              <a:t>Good practice is to just be mindful of what resources / typing your code is using.</a:t>
            </a:r>
          </a:p>
          <a:p>
            <a:pPr lvl="1"/>
            <a:r>
              <a:rPr lang="en-US" dirty="0"/>
              <a:t>Since python is dynamically typed, type casting in this application is quite important!</a:t>
            </a:r>
          </a:p>
          <a:p>
            <a:pPr lvl="2"/>
            <a:r>
              <a:rPr lang="en-US" dirty="0"/>
              <a:t>i.e. differences between a bool, int, float, char, and string object.</a:t>
            </a:r>
          </a:p>
          <a:p>
            <a:pPr lvl="2"/>
            <a:r>
              <a:rPr lang="en-US" dirty="0"/>
              <a:t>Also be aware of various decorations like the 0x (hex) or b’’ (binary) prefix, or @</a:t>
            </a:r>
            <a:r>
              <a:rPr lang="en-US" dirty="0" err="1"/>
              <a:t>property.setters</a:t>
            </a:r>
            <a:endParaRPr lang="en-US" dirty="0"/>
          </a:p>
        </p:txBody>
      </p:sp>
    </p:spTree>
    <p:extLst>
      <p:ext uri="{BB962C8B-B14F-4D97-AF65-F5344CB8AC3E}">
        <p14:creationId xmlns:p14="http://schemas.microsoft.com/office/powerpoint/2010/main" val="34247701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Satellite Software Preface (cont.)</a:t>
            </a:r>
          </a:p>
        </p:txBody>
      </p:sp>
      <p:sp>
        <p:nvSpPr>
          <p:cNvPr id="3" name="Content Placeholder 2"/>
          <p:cNvSpPr>
            <a:spLocks noGrp="1"/>
          </p:cNvSpPr>
          <p:nvPr>
            <p:ph idx="1"/>
          </p:nvPr>
        </p:nvSpPr>
        <p:spPr/>
        <p:txBody>
          <a:bodyPr/>
          <a:lstStyle/>
          <a:p>
            <a:r>
              <a:rPr lang="en-US" dirty="0"/>
              <a:t>A lot of the background lower-level libs have been written by Max Alvarez (guy who developed </a:t>
            </a:r>
            <a:r>
              <a:rPr lang="en-US" dirty="0" err="1"/>
              <a:t>PyCubed</a:t>
            </a:r>
            <a:r>
              <a:rPr lang="en-US" dirty="0"/>
              <a:t> architecture) and Caden (me)</a:t>
            </a:r>
          </a:p>
          <a:p>
            <a:endParaRPr lang="en-US" dirty="0"/>
          </a:p>
        </p:txBody>
      </p:sp>
    </p:spTree>
    <p:extLst>
      <p:ext uri="{BB962C8B-B14F-4D97-AF65-F5344CB8AC3E}">
        <p14:creationId xmlns:p14="http://schemas.microsoft.com/office/powerpoint/2010/main" val="10749064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859826"/>
          </a:xfrm>
        </p:spPr>
        <p:txBody>
          <a:bodyPr/>
          <a:lstStyle/>
          <a:p>
            <a:r>
              <a:rPr lang="en-US" dirty="0"/>
              <a:t>Project File Structure</a:t>
            </a:r>
          </a:p>
        </p:txBody>
      </p:sp>
      <p:pic>
        <p:nvPicPr>
          <p:cNvPr id="4" name="Content Placeholder 3"/>
          <p:cNvPicPr>
            <a:picLocks noGrp="1" noChangeAspect="1"/>
          </p:cNvPicPr>
          <p:nvPr>
            <p:ph idx="1"/>
          </p:nvPr>
        </p:nvPicPr>
        <p:blipFill>
          <a:blip r:embed="rId2"/>
          <a:stretch>
            <a:fillRect/>
          </a:stretch>
        </p:blipFill>
        <p:spPr>
          <a:xfrm>
            <a:off x="335082" y="1224952"/>
            <a:ext cx="2619375" cy="1914525"/>
          </a:xfrm>
          <a:prstGeom prst="rect">
            <a:avLst/>
          </a:prstGeom>
        </p:spPr>
      </p:pic>
      <p:pic>
        <p:nvPicPr>
          <p:cNvPr id="6" name="Picture 5"/>
          <p:cNvPicPr>
            <a:picLocks noChangeAspect="1"/>
          </p:cNvPicPr>
          <p:nvPr/>
        </p:nvPicPr>
        <p:blipFill>
          <a:blip r:embed="rId3"/>
          <a:stretch>
            <a:fillRect/>
          </a:stretch>
        </p:blipFill>
        <p:spPr>
          <a:xfrm>
            <a:off x="3180631" y="1224952"/>
            <a:ext cx="2552700" cy="4010025"/>
          </a:xfrm>
          <a:prstGeom prst="rect">
            <a:avLst/>
          </a:prstGeom>
        </p:spPr>
      </p:pic>
      <p:pic>
        <p:nvPicPr>
          <p:cNvPr id="7" name="Picture 6"/>
          <p:cNvPicPr>
            <a:picLocks noChangeAspect="1"/>
          </p:cNvPicPr>
          <p:nvPr/>
        </p:nvPicPr>
        <p:blipFill>
          <a:blip r:embed="rId4"/>
          <a:stretch>
            <a:fillRect/>
          </a:stretch>
        </p:blipFill>
        <p:spPr>
          <a:xfrm>
            <a:off x="6028875" y="1224952"/>
            <a:ext cx="2428875" cy="5524500"/>
          </a:xfrm>
          <a:prstGeom prst="rect">
            <a:avLst/>
          </a:prstGeom>
        </p:spPr>
      </p:pic>
      <p:sp>
        <p:nvSpPr>
          <p:cNvPr id="8" name="TextBox 7"/>
          <p:cNvSpPr txBox="1"/>
          <p:nvPr/>
        </p:nvSpPr>
        <p:spPr>
          <a:xfrm>
            <a:off x="335082" y="3407434"/>
            <a:ext cx="2619375" cy="923330"/>
          </a:xfrm>
          <a:prstGeom prst="rect">
            <a:avLst/>
          </a:prstGeom>
          <a:noFill/>
          <a:ln>
            <a:solidFill>
              <a:schemeClr val="tx1"/>
            </a:solidFill>
          </a:ln>
        </p:spPr>
        <p:txBody>
          <a:bodyPr wrap="square" rtlCol="0">
            <a:spAutoFit/>
          </a:bodyPr>
          <a:lstStyle/>
          <a:p>
            <a:r>
              <a:rPr lang="en-US" dirty="0"/>
              <a:t>Top Level:</a:t>
            </a:r>
          </a:p>
          <a:p>
            <a:r>
              <a:rPr lang="en-US" dirty="0" err="1"/>
              <a:t>cdh</a:t>
            </a:r>
            <a:r>
              <a:rPr lang="en-US" dirty="0"/>
              <a:t>, boot, and main files</a:t>
            </a:r>
          </a:p>
          <a:p>
            <a:endParaRPr lang="en-US" dirty="0"/>
          </a:p>
        </p:txBody>
      </p:sp>
      <p:sp>
        <p:nvSpPr>
          <p:cNvPr id="9" name="TextBox 8"/>
          <p:cNvSpPr txBox="1"/>
          <p:nvPr/>
        </p:nvSpPr>
        <p:spPr>
          <a:xfrm>
            <a:off x="3147294" y="5438759"/>
            <a:ext cx="2586038" cy="646331"/>
          </a:xfrm>
          <a:prstGeom prst="rect">
            <a:avLst/>
          </a:prstGeom>
          <a:noFill/>
          <a:ln>
            <a:solidFill>
              <a:schemeClr val="tx1"/>
            </a:solidFill>
          </a:ln>
        </p:spPr>
        <p:txBody>
          <a:bodyPr wrap="square" rtlCol="0">
            <a:spAutoFit/>
          </a:bodyPr>
          <a:lstStyle/>
          <a:p>
            <a:r>
              <a:rPr lang="en-US" dirty="0"/>
              <a:t>Task Directory:</a:t>
            </a:r>
          </a:p>
          <a:p>
            <a:r>
              <a:rPr lang="en-US" dirty="0"/>
              <a:t>Tasks</a:t>
            </a:r>
          </a:p>
        </p:txBody>
      </p:sp>
      <p:sp>
        <p:nvSpPr>
          <p:cNvPr id="10" name="TextBox 9"/>
          <p:cNvSpPr txBox="1"/>
          <p:nvPr/>
        </p:nvSpPr>
        <p:spPr>
          <a:xfrm>
            <a:off x="8767762" y="1225167"/>
            <a:ext cx="2586038" cy="646331"/>
          </a:xfrm>
          <a:prstGeom prst="rect">
            <a:avLst/>
          </a:prstGeom>
          <a:noFill/>
          <a:ln>
            <a:solidFill>
              <a:schemeClr val="tx1"/>
            </a:solidFill>
          </a:ln>
        </p:spPr>
        <p:txBody>
          <a:bodyPr wrap="square" rtlCol="0">
            <a:spAutoFit/>
          </a:bodyPr>
          <a:lstStyle/>
          <a:p>
            <a:r>
              <a:rPr lang="en-US" dirty="0"/>
              <a:t>Lib Directory:</a:t>
            </a:r>
          </a:p>
          <a:p>
            <a:r>
              <a:rPr lang="en-US" dirty="0"/>
              <a:t>All lib files for usage.</a:t>
            </a:r>
            <a:endParaRPr lang="en-US" u="sng" dirty="0"/>
          </a:p>
        </p:txBody>
      </p:sp>
    </p:spTree>
    <p:extLst>
      <p:ext uri="{BB962C8B-B14F-4D97-AF65-F5344CB8AC3E}">
        <p14:creationId xmlns:p14="http://schemas.microsoft.com/office/powerpoint/2010/main" val="1449401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3424865" y="627762"/>
            <a:ext cx="3511351" cy="740345"/>
          </a:xfrm>
          <a:prstGeom prst="rect">
            <a:avLst/>
          </a:prstGeom>
        </p:spPr>
      </p:pic>
      <p:sp>
        <p:nvSpPr>
          <p:cNvPr id="6" name="TextBox 5"/>
          <p:cNvSpPr txBox="1"/>
          <p:nvPr/>
        </p:nvSpPr>
        <p:spPr>
          <a:xfrm>
            <a:off x="146649" y="627762"/>
            <a:ext cx="3433313" cy="523220"/>
          </a:xfrm>
          <a:prstGeom prst="rect">
            <a:avLst/>
          </a:prstGeom>
          <a:noFill/>
        </p:spPr>
        <p:txBody>
          <a:bodyPr wrap="square" rtlCol="0">
            <a:spAutoFit/>
          </a:bodyPr>
          <a:lstStyle/>
          <a:p>
            <a:pPr algn="ctr"/>
            <a:r>
              <a:rPr lang="en-US" sz="2800" dirty="0"/>
              <a:t>Master Library</a:t>
            </a:r>
          </a:p>
        </p:txBody>
      </p:sp>
      <p:pic>
        <p:nvPicPr>
          <p:cNvPr id="7" name="Picture 6"/>
          <p:cNvPicPr>
            <a:picLocks noChangeAspect="1"/>
          </p:cNvPicPr>
          <p:nvPr/>
        </p:nvPicPr>
        <p:blipFill>
          <a:blip r:embed="rId3"/>
          <a:stretch>
            <a:fillRect/>
          </a:stretch>
        </p:blipFill>
        <p:spPr>
          <a:xfrm>
            <a:off x="5710686" y="1597185"/>
            <a:ext cx="5810250" cy="1047750"/>
          </a:xfrm>
          <a:prstGeom prst="rect">
            <a:avLst/>
          </a:prstGeom>
        </p:spPr>
      </p:pic>
      <p:pic>
        <p:nvPicPr>
          <p:cNvPr id="9" name="Picture 8"/>
          <p:cNvPicPr>
            <a:picLocks noChangeAspect="1"/>
          </p:cNvPicPr>
          <p:nvPr/>
        </p:nvPicPr>
        <p:blipFill>
          <a:blip r:embed="rId4"/>
          <a:stretch>
            <a:fillRect/>
          </a:stretch>
        </p:blipFill>
        <p:spPr>
          <a:xfrm>
            <a:off x="366623" y="1597185"/>
            <a:ext cx="4419600" cy="2752725"/>
          </a:xfrm>
          <a:prstGeom prst="rect">
            <a:avLst/>
          </a:prstGeom>
          <a:ln>
            <a:solidFill>
              <a:schemeClr val="tx1"/>
            </a:solidFill>
          </a:ln>
        </p:spPr>
      </p:pic>
      <p:sp>
        <p:nvSpPr>
          <p:cNvPr id="10" name="TextBox 9"/>
          <p:cNvSpPr txBox="1"/>
          <p:nvPr/>
        </p:nvSpPr>
        <p:spPr>
          <a:xfrm>
            <a:off x="5607170" y="2874013"/>
            <a:ext cx="4744528" cy="1200329"/>
          </a:xfrm>
          <a:prstGeom prst="rect">
            <a:avLst/>
          </a:prstGeom>
          <a:noFill/>
          <a:ln>
            <a:solidFill>
              <a:schemeClr val="tx1"/>
            </a:solidFill>
          </a:ln>
        </p:spPr>
        <p:txBody>
          <a:bodyPr wrap="square" rtlCol="0">
            <a:spAutoFit/>
          </a:bodyPr>
          <a:lstStyle/>
          <a:p>
            <a:r>
              <a:rPr lang="en-US" dirty="0" err="1"/>
              <a:t>Init</a:t>
            </a:r>
            <a:r>
              <a:rPr lang="en-US" dirty="0"/>
              <a:t> routine initializes each device in </a:t>
            </a:r>
            <a:r>
              <a:rPr lang="en-US" dirty="0" err="1"/>
              <a:t>self.hardware</a:t>
            </a:r>
            <a:endParaRPr lang="en-US" dirty="0"/>
          </a:p>
          <a:p>
            <a:r>
              <a:rPr lang="en-US" dirty="0"/>
              <a:t>Each initialization for the devices is within its own try – except clause.</a:t>
            </a:r>
          </a:p>
        </p:txBody>
      </p:sp>
      <p:sp>
        <p:nvSpPr>
          <p:cNvPr id="11" name="TextBox 10"/>
          <p:cNvSpPr txBox="1"/>
          <p:nvPr/>
        </p:nvSpPr>
        <p:spPr>
          <a:xfrm>
            <a:off x="306238" y="4545172"/>
            <a:ext cx="4744528" cy="646331"/>
          </a:xfrm>
          <a:prstGeom prst="rect">
            <a:avLst/>
          </a:prstGeom>
          <a:noFill/>
          <a:ln>
            <a:solidFill>
              <a:schemeClr val="tx1"/>
            </a:solidFill>
          </a:ln>
        </p:spPr>
        <p:txBody>
          <a:bodyPr wrap="square" rtlCol="0">
            <a:spAutoFit/>
          </a:bodyPr>
          <a:lstStyle/>
          <a:p>
            <a:r>
              <a:rPr lang="en-US" dirty="0"/>
              <a:t>Hardware dictionary for each device in this library</a:t>
            </a:r>
          </a:p>
        </p:txBody>
      </p:sp>
      <p:pic>
        <p:nvPicPr>
          <p:cNvPr id="12" name="Picture 11"/>
          <p:cNvPicPr>
            <a:picLocks noChangeAspect="1"/>
          </p:cNvPicPr>
          <p:nvPr/>
        </p:nvPicPr>
        <p:blipFill>
          <a:blip r:embed="rId5"/>
          <a:stretch>
            <a:fillRect/>
          </a:stretch>
        </p:blipFill>
        <p:spPr>
          <a:xfrm>
            <a:off x="5607170" y="4349910"/>
            <a:ext cx="4581525" cy="1790700"/>
          </a:xfrm>
          <a:prstGeom prst="rect">
            <a:avLst/>
          </a:prstGeom>
        </p:spPr>
      </p:pic>
      <p:sp>
        <p:nvSpPr>
          <p:cNvPr id="13" name="TextBox 12"/>
          <p:cNvSpPr txBox="1"/>
          <p:nvPr/>
        </p:nvSpPr>
        <p:spPr>
          <a:xfrm>
            <a:off x="5607170" y="6280030"/>
            <a:ext cx="4839419" cy="369332"/>
          </a:xfrm>
          <a:prstGeom prst="rect">
            <a:avLst/>
          </a:prstGeom>
          <a:noFill/>
          <a:ln>
            <a:solidFill>
              <a:schemeClr val="tx1"/>
            </a:solidFill>
          </a:ln>
        </p:spPr>
        <p:txBody>
          <a:bodyPr wrap="square" rtlCol="0">
            <a:spAutoFit/>
          </a:bodyPr>
          <a:lstStyle/>
          <a:p>
            <a:r>
              <a:rPr lang="en-US" dirty="0"/>
              <a:t>Example device </a:t>
            </a:r>
            <a:r>
              <a:rPr lang="en-US" dirty="0" err="1"/>
              <a:t>init.</a:t>
            </a:r>
            <a:endParaRPr lang="en-US" dirty="0"/>
          </a:p>
        </p:txBody>
      </p:sp>
    </p:spTree>
    <p:extLst>
      <p:ext uri="{BB962C8B-B14F-4D97-AF65-F5344CB8AC3E}">
        <p14:creationId xmlns:p14="http://schemas.microsoft.com/office/powerpoint/2010/main" val="32111595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610227" y="2628002"/>
            <a:ext cx="5629275" cy="3781425"/>
          </a:xfrm>
          <a:prstGeom prst="rect">
            <a:avLst/>
          </a:prstGeom>
        </p:spPr>
      </p:pic>
      <p:pic>
        <p:nvPicPr>
          <p:cNvPr id="5" name="Picture 4"/>
          <p:cNvPicPr>
            <a:picLocks noChangeAspect="1"/>
          </p:cNvPicPr>
          <p:nvPr/>
        </p:nvPicPr>
        <p:blipFill>
          <a:blip r:embed="rId3"/>
          <a:stretch>
            <a:fillRect/>
          </a:stretch>
        </p:blipFill>
        <p:spPr>
          <a:xfrm>
            <a:off x="3710091" y="538746"/>
            <a:ext cx="3511351" cy="740345"/>
          </a:xfrm>
          <a:prstGeom prst="rect">
            <a:avLst/>
          </a:prstGeom>
        </p:spPr>
      </p:pic>
      <p:sp>
        <p:nvSpPr>
          <p:cNvPr id="6" name="TextBox 5"/>
          <p:cNvSpPr txBox="1"/>
          <p:nvPr/>
        </p:nvSpPr>
        <p:spPr>
          <a:xfrm>
            <a:off x="146649" y="627762"/>
            <a:ext cx="3433313" cy="954107"/>
          </a:xfrm>
          <a:prstGeom prst="rect">
            <a:avLst/>
          </a:prstGeom>
          <a:noFill/>
        </p:spPr>
        <p:txBody>
          <a:bodyPr wrap="square" rtlCol="0">
            <a:spAutoFit/>
          </a:bodyPr>
          <a:lstStyle/>
          <a:p>
            <a:pPr algn="ctr"/>
            <a:r>
              <a:rPr lang="en-US" sz="2800" dirty="0"/>
              <a:t>Master Library (cont.)</a:t>
            </a:r>
          </a:p>
          <a:p>
            <a:pPr algn="ctr"/>
            <a:endParaRPr lang="en-US" sz="2800" dirty="0"/>
          </a:p>
        </p:txBody>
      </p:sp>
      <p:sp>
        <p:nvSpPr>
          <p:cNvPr id="7" name="TextBox 6"/>
          <p:cNvSpPr txBox="1"/>
          <p:nvPr/>
        </p:nvSpPr>
        <p:spPr>
          <a:xfrm>
            <a:off x="835575" y="2052369"/>
            <a:ext cx="4287328" cy="369332"/>
          </a:xfrm>
          <a:prstGeom prst="rect">
            <a:avLst/>
          </a:prstGeom>
          <a:noFill/>
          <a:ln>
            <a:solidFill>
              <a:schemeClr val="tx1"/>
            </a:solidFill>
          </a:ln>
        </p:spPr>
        <p:txBody>
          <a:bodyPr wrap="square" rtlCol="0">
            <a:spAutoFit/>
          </a:bodyPr>
          <a:lstStyle/>
          <a:p>
            <a:r>
              <a:rPr lang="en-US" dirty="0" err="1"/>
              <a:t>Reinit</a:t>
            </a:r>
            <a:r>
              <a:rPr lang="en-US" dirty="0"/>
              <a:t> (very important)</a:t>
            </a:r>
          </a:p>
        </p:txBody>
      </p:sp>
      <p:pic>
        <p:nvPicPr>
          <p:cNvPr id="8" name="Picture 7"/>
          <p:cNvPicPr>
            <a:picLocks noChangeAspect="1"/>
          </p:cNvPicPr>
          <p:nvPr/>
        </p:nvPicPr>
        <p:blipFill>
          <a:blip r:embed="rId4"/>
          <a:stretch>
            <a:fillRect/>
          </a:stretch>
        </p:blipFill>
        <p:spPr>
          <a:xfrm>
            <a:off x="6447849" y="3933644"/>
            <a:ext cx="5040289" cy="2315653"/>
          </a:xfrm>
          <a:prstGeom prst="rect">
            <a:avLst/>
          </a:prstGeom>
        </p:spPr>
      </p:pic>
      <p:sp>
        <p:nvSpPr>
          <p:cNvPr id="9" name="TextBox 8"/>
          <p:cNvSpPr txBox="1"/>
          <p:nvPr/>
        </p:nvSpPr>
        <p:spPr>
          <a:xfrm>
            <a:off x="6525487" y="3352800"/>
            <a:ext cx="4287328" cy="369332"/>
          </a:xfrm>
          <a:prstGeom prst="rect">
            <a:avLst/>
          </a:prstGeom>
          <a:noFill/>
          <a:ln>
            <a:solidFill>
              <a:schemeClr val="tx1"/>
            </a:solidFill>
          </a:ln>
        </p:spPr>
        <p:txBody>
          <a:bodyPr wrap="square" rtlCol="0">
            <a:spAutoFit/>
          </a:bodyPr>
          <a:lstStyle/>
          <a:p>
            <a:r>
              <a:rPr lang="en-US" dirty="0"/>
              <a:t>Example of a property, i.e. class variable</a:t>
            </a:r>
          </a:p>
        </p:txBody>
      </p:sp>
    </p:spTree>
    <p:extLst>
      <p:ext uri="{BB962C8B-B14F-4D97-AF65-F5344CB8AC3E}">
        <p14:creationId xmlns:p14="http://schemas.microsoft.com/office/powerpoint/2010/main" val="39126914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5346711" y="681487"/>
            <a:ext cx="6333455" cy="6024865"/>
          </a:xfrm>
          <a:prstGeom prst="rect">
            <a:avLst/>
          </a:prstGeom>
        </p:spPr>
      </p:pic>
      <p:pic>
        <p:nvPicPr>
          <p:cNvPr id="5" name="Picture 4"/>
          <p:cNvPicPr>
            <a:picLocks noChangeAspect="1"/>
          </p:cNvPicPr>
          <p:nvPr/>
        </p:nvPicPr>
        <p:blipFill>
          <a:blip r:embed="rId3"/>
          <a:stretch>
            <a:fillRect/>
          </a:stretch>
        </p:blipFill>
        <p:spPr>
          <a:xfrm>
            <a:off x="578148" y="1082300"/>
            <a:ext cx="3511351" cy="740345"/>
          </a:xfrm>
          <a:prstGeom prst="rect">
            <a:avLst/>
          </a:prstGeom>
        </p:spPr>
      </p:pic>
      <p:sp>
        <p:nvSpPr>
          <p:cNvPr id="6" name="TextBox 5"/>
          <p:cNvSpPr txBox="1"/>
          <p:nvPr/>
        </p:nvSpPr>
        <p:spPr>
          <a:xfrm>
            <a:off x="0" y="498366"/>
            <a:ext cx="3433313" cy="954107"/>
          </a:xfrm>
          <a:prstGeom prst="rect">
            <a:avLst/>
          </a:prstGeom>
          <a:noFill/>
        </p:spPr>
        <p:txBody>
          <a:bodyPr wrap="square" rtlCol="0">
            <a:spAutoFit/>
          </a:bodyPr>
          <a:lstStyle/>
          <a:p>
            <a:pPr algn="ctr"/>
            <a:r>
              <a:rPr lang="en-US" sz="2800" dirty="0"/>
              <a:t>Master Library</a:t>
            </a:r>
          </a:p>
          <a:p>
            <a:pPr algn="ctr"/>
            <a:endParaRPr lang="en-US" sz="2800" dirty="0"/>
          </a:p>
        </p:txBody>
      </p:sp>
      <p:sp>
        <p:nvSpPr>
          <p:cNvPr id="7" name="TextBox 6"/>
          <p:cNvSpPr txBox="1"/>
          <p:nvPr/>
        </p:nvSpPr>
        <p:spPr>
          <a:xfrm>
            <a:off x="422039" y="2234242"/>
            <a:ext cx="3967973" cy="369332"/>
          </a:xfrm>
          <a:prstGeom prst="rect">
            <a:avLst/>
          </a:prstGeom>
          <a:noFill/>
        </p:spPr>
        <p:txBody>
          <a:bodyPr wrap="square" rtlCol="0">
            <a:spAutoFit/>
          </a:bodyPr>
          <a:lstStyle/>
          <a:p>
            <a:r>
              <a:rPr lang="en-US" dirty="0"/>
              <a:t>Power mode setting</a:t>
            </a:r>
          </a:p>
        </p:txBody>
      </p:sp>
    </p:spTree>
    <p:extLst>
      <p:ext uri="{BB962C8B-B14F-4D97-AF65-F5344CB8AC3E}">
        <p14:creationId xmlns:p14="http://schemas.microsoft.com/office/powerpoint/2010/main" val="24695117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0" y="498366"/>
            <a:ext cx="3433313" cy="954107"/>
          </a:xfrm>
          <a:prstGeom prst="rect">
            <a:avLst/>
          </a:prstGeom>
          <a:noFill/>
        </p:spPr>
        <p:txBody>
          <a:bodyPr wrap="square" rtlCol="0">
            <a:spAutoFit/>
          </a:bodyPr>
          <a:lstStyle/>
          <a:p>
            <a:pPr algn="ctr"/>
            <a:r>
              <a:rPr lang="en-US" sz="2800" dirty="0"/>
              <a:t>Sub library example</a:t>
            </a:r>
          </a:p>
          <a:p>
            <a:pPr algn="ctr"/>
            <a:endParaRPr lang="en-US" sz="2800" dirty="0"/>
          </a:p>
        </p:txBody>
      </p:sp>
      <p:pic>
        <p:nvPicPr>
          <p:cNvPr id="2" name="Picture 1"/>
          <p:cNvPicPr>
            <a:picLocks noChangeAspect="1"/>
          </p:cNvPicPr>
          <p:nvPr/>
        </p:nvPicPr>
        <p:blipFill>
          <a:blip r:embed="rId2"/>
          <a:stretch>
            <a:fillRect/>
          </a:stretch>
        </p:blipFill>
        <p:spPr>
          <a:xfrm>
            <a:off x="2579298" y="1578634"/>
            <a:ext cx="6260808" cy="4124768"/>
          </a:xfrm>
          <a:prstGeom prst="rect">
            <a:avLst/>
          </a:prstGeom>
        </p:spPr>
      </p:pic>
      <p:pic>
        <p:nvPicPr>
          <p:cNvPr id="3" name="Picture 2"/>
          <p:cNvPicPr>
            <a:picLocks noChangeAspect="1"/>
          </p:cNvPicPr>
          <p:nvPr/>
        </p:nvPicPr>
        <p:blipFill>
          <a:blip r:embed="rId3"/>
          <a:stretch>
            <a:fillRect/>
          </a:stretch>
        </p:blipFill>
        <p:spPr>
          <a:xfrm>
            <a:off x="3495765" y="498365"/>
            <a:ext cx="4410098" cy="847355"/>
          </a:xfrm>
          <a:prstGeom prst="rect">
            <a:avLst/>
          </a:prstGeom>
        </p:spPr>
      </p:pic>
      <p:pic>
        <p:nvPicPr>
          <p:cNvPr id="8" name="Picture 7"/>
          <p:cNvPicPr>
            <a:picLocks noChangeAspect="1"/>
          </p:cNvPicPr>
          <p:nvPr/>
        </p:nvPicPr>
        <p:blipFill>
          <a:blip r:embed="rId4"/>
          <a:stretch>
            <a:fillRect/>
          </a:stretch>
        </p:blipFill>
        <p:spPr>
          <a:xfrm>
            <a:off x="2579298" y="5538159"/>
            <a:ext cx="6260808" cy="1218319"/>
          </a:xfrm>
          <a:prstGeom prst="rect">
            <a:avLst/>
          </a:prstGeom>
        </p:spPr>
      </p:pic>
    </p:spTree>
    <p:extLst>
      <p:ext uri="{BB962C8B-B14F-4D97-AF65-F5344CB8AC3E}">
        <p14:creationId xmlns:p14="http://schemas.microsoft.com/office/powerpoint/2010/main" val="41375110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0" y="498366"/>
            <a:ext cx="3433313" cy="954107"/>
          </a:xfrm>
          <a:prstGeom prst="rect">
            <a:avLst/>
          </a:prstGeom>
          <a:noFill/>
        </p:spPr>
        <p:txBody>
          <a:bodyPr wrap="square" rtlCol="0">
            <a:spAutoFit/>
          </a:bodyPr>
          <a:lstStyle/>
          <a:p>
            <a:pPr algn="ctr"/>
            <a:r>
              <a:rPr lang="en-US" sz="2800" dirty="0"/>
              <a:t>Anatomy of a Task</a:t>
            </a:r>
          </a:p>
          <a:p>
            <a:pPr algn="ctr"/>
            <a:endParaRPr lang="en-US" sz="2800" dirty="0"/>
          </a:p>
        </p:txBody>
      </p:sp>
      <p:pic>
        <p:nvPicPr>
          <p:cNvPr id="5" name="Picture 4"/>
          <p:cNvPicPr>
            <a:picLocks noChangeAspect="1"/>
          </p:cNvPicPr>
          <p:nvPr/>
        </p:nvPicPr>
        <p:blipFill>
          <a:blip r:embed="rId2"/>
          <a:stretch>
            <a:fillRect/>
          </a:stretch>
        </p:blipFill>
        <p:spPr>
          <a:xfrm>
            <a:off x="560716" y="1315989"/>
            <a:ext cx="5574975" cy="5231460"/>
          </a:xfrm>
          <a:prstGeom prst="rect">
            <a:avLst/>
          </a:prstGeom>
        </p:spPr>
      </p:pic>
      <p:sp>
        <p:nvSpPr>
          <p:cNvPr id="7" name="TextBox 6"/>
          <p:cNvSpPr txBox="1"/>
          <p:nvPr/>
        </p:nvSpPr>
        <p:spPr>
          <a:xfrm>
            <a:off x="6805521" y="2205222"/>
            <a:ext cx="4175185" cy="4247317"/>
          </a:xfrm>
          <a:prstGeom prst="rect">
            <a:avLst/>
          </a:prstGeom>
          <a:noFill/>
          <a:ln>
            <a:solidFill>
              <a:schemeClr val="tx1"/>
            </a:solidFill>
          </a:ln>
        </p:spPr>
        <p:txBody>
          <a:bodyPr wrap="square" rtlCol="0">
            <a:spAutoFit/>
          </a:bodyPr>
          <a:lstStyle/>
          <a:p>
            <a:r>
              <a:rPr lang="en-US" dirty="0"/>
              <a:t>This is a task that blinks the led.</a:t>
            </a:r>
          </a:p>
          <a:p>
            <a:endParaRPr lang="en-US" dirty="0"/>
          </a:p>
          <a:p>
            <a:r>
              <a:rPr lang="en-US" dirty="0"/>
              <a:t>It is a subclass of task from template_task.py</a:t>
            </a:r>
          </a:p>
          <a:p>
            <a:endParaRPr lang="en-US" dirty="0"/>
          </a:p>
          <a:p>
            <a:r>
              <a:rPr lang="en-US" dirty="0"/>
              <a:t>When the task is executed, it runs the code within </a:t>
            </a:r>
            <a:r>
              <a:rPr lang="en-US" dirty="0" err="1"/>
              <a:t>main_task</a:t>
            </a:r>
            <a:r>
              <a:rPr lang="en-US" dirty="0"/>
              <a:t>.</a:t>
            </a:r>
          </a:p>
          <a:p>
            <a:endParaRPr lang="en-US" dirty="0"/>
          </a:p>
          <a:p>
            <a:r>
              <a:rPr lang="en-US" dirty="0"/>
              <a:t>Pycubed.py is </a:t>
            </a:r>
            <a:r>
              <a:rPr lang="en-US" dirty="0" err="1"/>
              <a:t>self.cubesat</a:t>
            </a:r>
            <a:endParaRPr lang="en-US" dirty="0"/>
          </a:p>
          <a:p>
            <a:endParaRPr lang="en-US" dirty="0"/>
          </a:p>
          <a:p>
            <a:r>
              <a:rPr lang="en-US" dirty="0"/>
              <a:t>See priority and frequency for setting when a task will run.</a:t>
            </a:r>
          </a:p>
          <a:p>
            <a:r>
              <a:rPr lang="en-US" dirty="0"/>
              <a:t>To change priority and </a:t>
            </a:r>
            <a:r>
              <a:rPr lang="en-US" dirty="0" err="1"/>
              <a:t>frequnency</a:t>
            </a:r>
            <a:r>
              <a:rPr lang="en-US" dirty="0"/>
              <a:t> methods </a:t>
            </a:r>
            <a:r>
              <a:rPr lang="en-US" dirty="0" err="1"/>
              <a:t>change_priority</a:t>
            </a:r>
            <a:r>
              <a:rPr lang="en-US" dirty="0"/>
              <a:t>() and </a:t>
            </a:r>
            <a:r>
              <a:rPr lang="en-US" dirty="0" err="1"/>
              <a:t>change_rate</a:t>
            </a:r>
            <a:r>
              <a:rPr lang="en-US" dirty="0"/>
              <a:t>() must be called.</a:t>
            </a:r>
          </a:p>
        </p:txBody>
      </p:sp>
      <p:sp>
        <p:nvSpPr>
          <p:cNvPr id="8" name="TextBox 7"/>
          <p:cNvSpPr txBox="1"/>
          <p:nvPr/>
        </p:nvSpPr>
        <p:spPr>
          <a:xfrm>
            <a:off x="6805521" y="1452473"/>
            <a:ext cx="4287328" cy="646331"/>
          </a:xfrm>
          <a:prstGeom prst="rect">
            <a:avLst/>
          </a:prstGeom>
          <a:noFill/>
          <a:ln>
            <a:solidFill>
              <a:schemeClr val="tx1"/>
            </a:solidFill>
          </a:ln>
        </p:spPr>
        <p:txBody>
          <a:bodyPr wrap="square" rtlCol="0">
            <a:spAutoFit/>
          </a:bodyPr>
          <a:lstStyle/>
          <a:p>
            <a:r>
              <a:rPr lang="en-US" dirty="0"/>
              <a:t>The mainboard executes tasks via a task scheduler</a:t>
            </a:r>
          </a:p>
        </p:txBody>
      </p:sp>
    </p:spTree>
    <p:extLst>
      <p:ext uri="{BB962C8B-B14F-4D97-AF65-F5344CB8AC3E}">
        <p14:creationId xmlns:p14="http://schemas.microsoft.com/office/powerpoint/2010/main" val="23964121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xmlns="" id="{B49D516F-02D3-72C6-5AB3-DCB80D6B818E}"/>
              </a:ext>
            </a:extLst>
          </p:cNvPr>
          <p:cNvPicPr>
            <a:picLocks noGrp="1" noChangeAspect="1"/>
          </p:cNvPicPr>
          <p:nvPr>
            <p:ph idx="1"/>
          </p:nvPr>
        </p:nvPicPr>
        <p:blipFill>
          <a:blip r:embed="rId2"/>
          <a:stretch>
            <a:fillRect/>
          </a:stretch>
        </p:blipFill>
        <p:spPr>
          <a:xfrm>
            <a:off x="601984" y="1690688"/>
            <a:ext cx="6029612" cy="4734362"/>
          </a:xfrm>
        </p:spPr>
      </p:pic>
      <p:sp>
        <p:nvSpPr>
          <p:cNvPr id="5" name="Title 4">
            <a:extLst>
              <a:ext uri="{FF2B5EF4-FFF2-40B4-BE49-F238E27FC236}">
                <a16:creationId xmlns:a16="http://schemas.microsoft.com/office/drawing/2014/main" xmlns="" id="{83EFA022-9B9D-AAC2-DE2F-CF706FBCB924}"/>
              </a:ext>
            </a:extLst>
          </p:cNvPr>
          <p:cNvSpPr>
            <a:spLocks noGrp="1"/>
          </p:cNvSpPr>
          <p:nvPr>
            <p:ph type="title"/>
          </p:nvPr>
        </p:nvSpPr>
        <p:spPr/>
        <p:txBody>
          <a:bodyPr/>
          <a:lstStyle/>
          <a:p>
            <a:r>
              <a:rPr lang="en-US" dirty="0"/>
              <a:t>template_task.py: the parent class to all tasks.</a:t>
            </a:r>
          </a:p>
        </p:txBody>
      </p:sp>
      <p:sp>
        <p:nvSpPr>
          <p:cNvPr id="8" name="TextBox 7">
            <a:extLst>
              <a:ext uri="{FF2B5EF4-FFF2-40B4-BE49-F238E27FC236}">
                <a16:creationId xmlns:a16="http://schemas.microsoft.com/office/drawing/2014/main" xmlns="" id="{BC72A714-1166-DA68-1868-1E6EEE15F2C3}"/>
              </a:ext>
            </a:extLst>
          </p:cNvPr>
          <p:cNvSpPr txBox="1"/>
          <p:nvPr/>
        </p:nvSpPr>
        <p:spPr>
          <a:xfrm>
            <a:off x="7365534" y="1979802"/>
            <a:ext cx="2978092" cy="3693319"/>
          </a:xfrm>
          <a:prstGeom prst="rect">
            <a:avLst/>
          </a:prstGeom>
          <a:noFill/>
          <a:ln>
            <a:solidFill>
              <a:schemeClr val="tx1"/>
            </a:solidFill>
          </a:ln>
        </p:spPr>
        <p:txBody>
          <a:bodyPr wrap="square" rtlCol="0">
            <a:spAutoFit/>
          </a:bodyPr>
          <a:lstStyle/>
          <a:p>
            <a:r>
              <a:rPr lang="en-US" dirty="0"/>
              <a:t>Some tasks may need a custom __</a:t>
            </a:r>
            <a:r>
              <a:rPr lang="en-US" dirty="0" err="1"/>
              <a:t>init</a:t>
            </a:r>
            <a:r>
              <a:rPr lang="en-US" dirty="0"/>
              <a:t>__ procedure</a:t>
            </a:r>
          </a:p>
          <a:p>
            <a:endParaRPr lang="en-US" dirty="0"/>
          </a:p>
          <a:p>
            <a:r>
              <a:rPr lang="en-US" dirty="0"/>
              <a:t>Every class can call debug() to print data to the terminal and optionally log it.</a:t>
            </a:r>
          </a:p>
          <a:p>
            <a:endParaRPr lang="en-US" dirty="0"/>
          </a:p>
          <a:p>
            <a:r>
              <a:rPr lang="en-US" dirty="0"/>
              <a:t>Load and save config are currently being tested. Not implemented for most tasks. These can be used for the </a:t>
            </a:r>
            <a:r>
              <a:rPr lang="en-US" dirty="0" err="1"/>
              <a:t>cubesat</a:t>
            </a:r>
            <a:r>
              <a:rPr lang="en-US" dirty="0"/>
              <a:t> to change task options mid-flight.</a:t>
            </a:r>
          </a:p>
        </p:txBody>
      </p:sp>
    </p:spTree>
    <p:extLst>
      <p:ext uri="{BB962C8B-B14F-4D97-AF65-F5344CB8AC3E}">
        <p14:creationId xmlns:p14="http://schemas.microsoft.com/office/powerpoint/2010/main" val="18799687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Current Progress (as of 6/1/21)</a:t>
            </a:r>
          </a:p>
        </p:txBody>
      </p:sp>
      <p:sp>
        <p:nvSpPr>
          <p:cNvPr id="3" name="Content Placeholder 2"/>
          <p:cNvSpPr>
            <a:spLocks noGrp="1"/>
          </p:cNvSpPr>
          <p:nvPr>
            <p:ph idx="1"/>
          </p:nvPr>
        </p:nvSpPr>
        <p:spPr/>
        <p:txBody>
          <a:bodyPr/>
          <a:lstStyle/>
          <a:p>
            <a:r>
              <a:rPr lang="en-US" dirty="0"/>
              <a:t>Mainboard is functional and all peripherals are coded in.</a:t>
            </a:r>
          </a:p>
          <a:p>
            <a:pPr lvl="1"/>
            <a:r>
              <a:rPr lang="en-US" dirty="0"/>
              <a:t>A new design revision will be made soon with some new features and some pinout changes.</a:t>
            </a:r>
          </a:p>
          <a:p>
            <a:r>
              <a:rPr lang="en-US" dirty="0"/>
              <a:t>Payload interface board libraries in progress</a:t>
            </a:r>
          </a:p>
          <a:p>
            <a:pPr lvl="1"/>
            <a:r>
              <a:rPr lang="en-US" dirty="0"/>
              <a:t>~90% complete, waiting on some parts and another design rev for the final design</a:t>
            </a:r>
          </a:p>
          <a:p>
            <a:r>
              <a:rPr lang="en-US" dirty="0"/>
              <a:t>Tasks have been started, but nothing of true substance there just trying to get a good background set up</a:t>
            </a:r>
          </a:p>
          <a:p>
            <a:r>
              <a:rPr lang="en-US" dirty="0"/>
              <a:t>Some PC/website software has been written.</a:t>
            </a:r>
          </a:p>
        </p:txBody>
      </p:sp>
    </p:spTree>
    <p:extLst>
      <p:ext uri="{BB962C8B-B14F-4D97-AF65-F5344CB8AC3E}">
        <p14:creationId xmlns:p14="http://schemas.microsoft.com/office/powerpoint/2010/main" val="23499583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a </a:t>
            </a:r>
            <a:r>
              <a:rPr lang="en-US" dirty="0" err="1"/>
              <a:t>Cubesat</a:t>
            </a:r>
            <a:r>
              <a:rPr lang="en-US" dirty="0"/>
              <a:t>? </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83100" y="1551350"/>
            <a:ext cx="5679740" cy="4351338"/>
          </a:xfrm>
        </p:spPr>
      </p:pic>
      <p:sp>
        <p:nvSpPr>
          <p:cNvPr id="5" name="Content Placeholder 2">
            <a:extLst>
              <a:ext uri="{FF2B5EF4-FFF2-40B4-BE49-F238E27FC236}">
                <a16:creationId xmlns:a16="http://schemas.microsoft.com/office/drawing/2014/main" xmlns="" id="{AFA1764E-38EB-4AD7-873E-C5AC09B59856}"/>
              </a:ext>
            </a:extLst>
          </p:cNvPr>
          <p:cNvSpPr txBox="1">
            <a:spLocks/>
          </p:cNvSpPr>
          <p:nvPr/>
        </p:nvSpPr>
        <p:spPr>
          <a:xfrm>
            <a:off x="6522720" y="1825625"/>
            <a:ext cx="4831080" cy="435133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t>CubeSats are a class of small satellites (generally satellites less than 500 kg) which are standardized around a volumetric unit, a 10 cm cube, or 1U (about 1 kg)</a:t>
            </a:r>
          </a:p>
          <a:p>
            <a:r>
              <a:rPr lang="en-US" sz="1600" dirty="0"/>
              <a:t>CubeSats currently range in size from 0.5U (about 0.5 kg) to 12U (about 24 kg)</a:t>
            </a:r>
          </a:p>
          <a:p>
            <a:r>
              <a:rPr lang="en-US" sz="1600" dirty="0"/>
              <a:t>Based on mass, CubeSats also fall in the categories of nanosatellite (1–10 kg) and microsatellite (10–100 kg)</a:t>
            </a:r>
          </a:p>
          <a:p>
            <a:r>
              <a:rPr lang="en-US" sz="1600" dirty="0"/>
              <a:t>Many different organizations are making and operating </a:t>
            </a:r>
            <a:r>
              <a:rPr lang="en-US" sz="1600" dirty="0" err="1"/>
              <a:t>cubesats</a:t>
            </a:r>
            <a:r>
              <a:rPr lang="en-US" sz="1600" dirty="0"/>
              <a:t>, including: companies, educational institutions, and government agencies</a:t>
            </a:r>
          </a:p>
          <a:p>
            <a:r>
              <a:rPr lang="en-US" sz="1600" dirty="0"/>
              <a:t>Due to standardization and the high risk tolerance of </a:t>
            </a:r>
            <a:r>
              <a:rPr lang="en-US" sz="1600" dirty="0" err="1"/>
              <a:t>cubesat</a:t>
            </a:r>
            <a:r>
              <a:rPr lang="en-US" sz="1600" dirty="0"/>
              <a:t> missions (i.e., the developers are willing to accept greater risks, or greater likelihood of mission failure), </a:t>
            </a:r>
            <a:r>
              <a:rPr lang="en-US" sz="1600" dirty="0" err="1"/>
              <a:t>cubesats</a:t>
            </a:r>
            <a:r>
              <a:rPr lang="en-US" sz="1600" dirty="0"/>
              <a:t> provide excellent educational opportunities and a relatively low-cost way to test new space hardware</a:t>
            </a:r>
          </a:p>
        </p:txBody>
      </p:sp>
    </p:spTree>
    <p:extLst>
      <p:ext uri="{BB962C8B-B14F-4D97-AF65-F5344CB8AC3E}">
        <p14:creationId xmlns:p14="http://schemas.microsoft.com/office/powerpoint/2010/main" val="2165324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Things to Do:</a:t>
            </a:r>
          </a:p>
        </p:txBody>
      </p:sp>
      <p:sp>
        <p:nvSpPr>
          <p:cNvPr id="3" name="Content Placeholder 2"/>
          <p:cNvSpPr>
            <a:spLocks noGrp="1"/>
          </p:cNvSpPr>
          <p:nvPr>
            <p:ph idx="1"/>
          </p:nvPr>
        </p:nvSpPr>
        <p:spPr/>
        <p:txBody>
          <a:bodyPr>
            <a:normAutofit lnSpcReduction="10000"/>
          </a:bodyPr>
          <a:lstStyle/>
          <a:p>
            <a:r>
              <a:rPr lang="en-US" dirty="0"/>
              <a:t>Define operating states and what tasks should run at what times</a:t>
            </a:r>
          </a:p>
          <a:p>
            <a:r>
              <a:rPr lang="en-US" dirty="0"/>
              <a:t>Code high-level functionality</a:t>
            </a:r>
          </a:p>
          <a:p>
            <a:pPr lvl="1"/>
            <a:r>
              <a:rPr lang="en-US" dirty="0"/>
              <a:t>i.e. all the tasks, commands, data handling</a:t>
            </a:r>
          </a:p>
          <a:p>
            <a:r>
              <a:rPr lang="en-US" dirty="0"/>
              <a:t>Define radio&gt;mainboard&gt;payload data exchange for target bitrate</a:t>
            </a:r>
          </a:p>
          <a:p>
            <a:r>
              <a:rPr lang="en-US" dirty="0"/>
              <a:t>Test it for extended periods extensively </a:t>
            </a:r>
          </a:p>
          <a:p>
            <a:r>
              <a:rPr lang="en-US" dirty="0"/>
              <a:t>Make sure all code written is executed successfully on ground</a:t>
            </a:r>
          </a:p>
          <a:p>
            <a:pPr lvl="1"/>
            <a:r>
              <a:rPr lang="en-US" dirty="0"/>
              <a:t>Fault handling is EXTREMELY important in this application</a:t>
            </a:r>
          </a:p>
          <a:p>
            <a:r>
              <a:rPr lang="en-US" dirty="0"/>
              <a:t>Code pc host software to display live telemetry and simulate operations</a:t>
            </a:r>
          </a:p>
          <a:p>
            <a:r>
              <a:rPr lang="en-US" dirty="0"/>
              <a:t>Code PC ground station software</a:t>
            </a:r>
          </a:p>
        </p:txBody>
      </p:sp>
    </p:spTree>
    <p:extLst>
      <p:ext uri="{BB962C8B-B14F-4D97-AF65-F5344CB8AC3E}">
        <p14:creationId xmlns:p14="http://schemas.microsoft.com/office/powerpoint/2010/main" val="11937439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Phase 1 Plan</a:t>
            </a:r>
          </a:p>
        </p:txBody>
      </p:sp>
      <p:sp>
        <p:nvSpPr>
          <p:cNvPr id="3" name="Content Placeholder 2"/>
          <p:cNvSpPr>
            <a:spLocks noGrp="1"/>
          </p:cNvSpPr>
          <p:nvPr>
            <p:ph idx="1"/>
          </p:nvPr>
        </p:nvSpPr>
        <p:spPr>
          <a:xfrm>
            <a:off x="838200" y="1355842"/>
            <a:ext cx="10515600" cy="4351338"/>
          </a:xfrm>
        </p:spPr>
        <p:txBody>
          <a:bodyPr>
            <a:normAutofit fontScale="92500" lnSpcReduction="10000"/>
          </a:bodyPr>
          <a:lstStyle/>
          <a:p>
            <a:r>
              <a:rPr lang="en-US" dirty="0"/>
              <a:t>Pair 1 will define and code simulation and data interface to host PC (main priority #2)</a:t>
            </a:r>
          </a:p>
          <a:p>
            <a:pPr lvl="1"/>
            <a:r>
              <a:rPr lang="en-US" dirty="0"/>
              <a:t>We image a python program with a </a:t>
            </a:r>
            <a:r>
              <a:rPr lang="en-US" dirty="0" err="1"/>
              <a:t>gui</a:t>
            </a:r>
            <a:r>
              <a:rPr lang="en-US" dirty="0"/>
              <a:t> and real-time telemetry data updating, Marek started something like this but it really only uploaded new code to the device</a:t>
            </a:r>
          </a:p>
          <a:p>
            <a:r>
              <a:rPr lang="en-US" dirty="0"/>
              <a:t>Pair 2 will define and start to code the payload operation (main priority # 1)</a:t>
            </a:r>
          </a:p>
          <a:p>
            <a:pPr lvl="1"/>
            <a:r>
              <a:rPr lang="en-US" dirty="0"/>
              <a:t>Will be discussed in a moment</a:t>
            </a:r>
          </a:p>
          <a:p>
            <a:r>
              <a:rPr lang="en-US" dirty="0"/>
              <a:t>Once host software is in a good state, it can start to be tested by Pair 1 Implementing the ADCS (main priority #3)</a:t>
            </a:r>
          </a:p>
          <a:p>
            <a:r>
              <a:rPr lang="en-US" dirty="0"/>
              <a:t>Prioritize a minimum-functional implementation before coding in more sophisticated functionality:</a:t>
            </a:r>
          </a:p>
          <a:p>
            <a:pPr lvl="1"/>
            <a:r>
              <a:rPr lang="en-US" dirty="0"/>
              <a:t>For example, we would like to receive a stream of data from the </a:t>
            </a:r>
            <a:r>
              <a:rPr lang="en-US" dirty="0" err="1"/>
              <a:t>openMV</a:t>
            </a:r>
            <a:r>
              <a:rPr lang="en-US" dirty="0"/>
              <a:t> before there is error handling for dropped packets on the radio.</a:t>
            </a:r>
          </a:p>
        </p:txBody>
      </p:sp>
    </p:spTree>
    <p:extLst>
      <p:ext uri="{BB962C8B-B14F-4D97-AF65-F5344CB8AC3E}">
        <p14:creationId xmlns:p14="http://schemas.microsoft.com/office/powerpoint/2010/main" val="39819837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USB Interface</a:t>
            </a:r>
          </a:p>
        </p:txBody>
      </p:sp>
      <p:sp>
        <p:nvSpPr>
          <p:cNvPr id="3" name="Content Placeholder 2"/>
          <p:cNvSpPr>
            <a:spLocks noGrp="1"/>
          </p:cNvSpPr>
          <p:nvPr>
            <p:ph idx="1"/>
          </p:nvPr>
        </p:nvSpPr>
        <p:spPr/>
        <p:txBody>
          <a:bodyPr/>
          <a:lstStyle/>
          <a:p>
            <a:endParaRPr lang="en-US" dirty="0"/>
          </a:p>
        </p:txBody>
      </p:sp>
      <p:sp>
        <p:nvSpPr>
          <p:cNvPr id="4" name="Rectangle 3"/>
          <p:cNvSpPr/>
          <p:nvPr/>
        </p:nvSpPr>
        <p:spPr>
          <a:xfrm>
            <a:off x="290823" y="1353786"/>
            <a:ext cx="5252484" cy="5167424"/>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p:cNvSpPr/>
          <p:nvPr/>
        </p:nvSpPr>
        <p:spPr>
          <a:xfrm>
            <a:off x="6496461" y="1353786"/>
            <a:ext cx="5252484" cy="5167424"/>
          </a:xfrm>
          <a:prstGeom prst="rect">
            <a:avLst/>
          </a:prstGeom>
          <a:solidFill>
            <a:schemeClr val="bg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4140008" y="1438746"/>
            <a:ext cx="1275708" cy="369332"/>
          </a:xfrm>
          <a:prstGeom prst="rect">
            <a:avLst/>
          </a:prstGeom>
          <a:noFill/>
        </p:spPr>
        <p:txBody>
          <a:bodyPr wrap="square" rtlCol="0">
            <a:spAutoFit/>
          </a:bodyPr>
          <a:lstStyle/>
          <a:p>
            <a:r>
              <a:rPr lang="en-US" dirty="0"/>
              <a:t>Mainboard</a:t>
            </a:r>
          </a:p>
        </p:txBody>
      </p:sp>
      <p:sp>
        <p:nvSpPr>
          <p:cNvPr id="7" name="TextBox 6"/>
          <p:cNvSpPr txBox="1"/>
          <p:nvPr/>
        </p:nvSpPr>
        <p:spPr>
          <a:xfrm>
            <a:off x="6589040" y="1438746"/>
            <a:ext cx="1275708" cy="369332"/>
          </a:xfrm>
          <a:prstGeom prst="rect">
            <a:avLst/>
          </a:prstGeom>
          <a:noFill/>
        </p:spPr>
        <p:txBody>
          <a:bodyPr wrap="square" rtlCol="0">
            <a:spAutoFit/>
          </a:bodyPr>
          <a:lstStyle/>
          <a:p>
            <a:r>
              <a:rPr lang="en-US" dirty="0"/>
              <a:t>Host PC</a:t>
            </a:r>
          </a:p>
        </p:txBody>
      </p:sp>
      <p:sp>
        <p:nvSpPr>
          <p:cNvPr id="10" name="Left-Right Arrow 9"/>
          <p:cNvSpPr/>
          <p:nvPr/>
        </p:nvSpPr>
        <p:spPr>
          <a:xfrm>
            <a:off x="4843214" y="3271025"/>
            <a:ext cx="2353340" cy="800986"/>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Usb_cdc.terminal</a:t>
            </a:r>
            <a:endParaRPr lang="en-US" dirty="0"/>
          </a:p>
        </p:txBody>
      </p:sp>
      <p:sp>
        <p:nvSpPr>
          <p:cNvPr id="11" name="Left-Right Arrow 10"/>
          <p:cNvSpPr/>
          <p:nvPr/>
        </p:nvSpPr>
        <p:spPr>
          <a:xfrm>
            <a:off x="4843214" y="4206948"/>
            <a:ext cx="2353340" cy="800986"/>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Usb_cdc.data</a:t>
            </a:r>
            <a:endParaRPr lang="en-US" dirty="0"/>
          </a:p>
        </p:txBody>
      </p:sp>
      <p:sp>
        <p:nvSpPr>
          <p:cNvPr id="12" name="Rectangle 11"/>
          <p:cNvSpPr/>
          <p:nvPr/>
        </p:nvSpPr>
        <p:spPr>
          <a:xfrm>
            <a:off x="4630563" y="2984149"/>
            <a:ext cx="2778641" cy="227542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5656521" y="2649559"/>
            <a:ext cx="1431851" cy="369332"/>
          </a:xfrm>
          <a:prstGeom prst="rect">
            <a:avLst/>
          </a:prstGeom>
          <a:noFill/>
        </p:spPr>
        <p:txBody>
          <a:bodyPr wrap="square" rtlCol="0">
            <a:spAutoFit/>
          </a:bodyPr>
          <a:lstStyle/>
          <a:p>
            <a:r>
              <a:rPr lang="en-US" dirty="0"/>
              <a:t>USB</a:t>
            </a:r>
          </a:p>
        </p:txBody>
      </p:sp>
      <p:sp>
        <p:nvSpPr>
          <p:cNvPr id="14" name="Rectangle 13"/>
          <p:cNvSpPr/>
          <p:nvPr/>
        </p:nvSpPr>
        <p:spPr>
          <a:xfrm>
            <a:off x="1409129" y="2275553"/>
            <a:ext cx="2268280" cy="11057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Circuitpython</a:t>
            </a:r>
            <a:r>
              <a:rPr lang="en-US" dirty="0"/>
              <a:t> REPL</a:t>
            </a:r>
          </a:p>
          <a:p>
            <a:pPr algn="ctr"/>
            <a:r>
              <a:rPr lang="en-US" dirty="0"/>
              <a:t>All debug data is also printed here</a:t>
            </a:r>
          </a:p>
        </p:txBody>
      </p:sp>
      <p:sp>
        <p:nvSpPr>
          <p:cNvPr id="16" name="Rectangle 15"/>
          <p:cNvSpPr/>
          <p:nvPr/>
        </p:nvSpPr>
        <p:spPr>
          <a:xfrm>
            <a:off x="1409129" y="4370000"/>
            <a:ext cx="2268280" cy="11057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Db_cdh</a:t>
            </a:r>
            <a:r>
              <a:rPr lang="en-US" dirty="0"/>
              <a:t> and simulation handling</a:t>
            </a:r>
          </a:p>
        </p:txBody>
      </p:sp>
      <p:cxnSp>
        <p:nvCxnSpPr>
          <p:cNvPr id="18" name="Straight Arrow Connector 17"/>
          <p:cNvCxnSpPr>
            <a:stCxn id="14" idx="3"/>
            <a:endCxn id="10" idx="3"/>
          </p:cNvCxnSpPr>
          <p:nvPr/>
        </p:nvCxnSpPr>
        <p:spPr>
          <a:xfrm>
            <a:off x="3677409" y="2828446"/>
            <a:ext cx="1165805" cy="84307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16" idx="3"/>
            <a:endCxn id="11" idx="3"/>
          </p:cNvCxnSpPr>
          <p:nvPr/>
        </p:nvCxnSpPr>
        <p:spPr>
          <a:xfrm flipV="1">
            <a:off x="3677409" y="4607441"/>
            <a:ext cx="1165805" cy="31545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a:off x="8247362" y="2096666"/>
            <a:ext cx="2268280" cy="11057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Circuitpython</a:t>
            </a:r>
            <a:r>
              <a:rPr lang="en-US" dirty="0"/>
              <a:t> REPL terminal</a:t>
            </a:r>
          </a:p>
          <a:p>
            <a:pPr algn="ctr"/>
            <a:r>
              <a:rPr lang="en-US" dirty="0"/>
              <a:t>Read debug data to display on GUI</a:t>
            </a:r>
          </a:p>
        </p:txBody>
      </p:sp>
      <p:sp>
        <p:nvSpPr>
          <p:cNvPr id="24" name="Rectangle 23"/>
          <p:cNvSpPr/>
          <p:nvPr/>
        </p:nvSpPr>
        <p:spPr>
          <a:xfrm>
            <a:off x="8247362" y="4390031"/>
            <a:ext cx="2268280" cy="11057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Read/send </a:t>
            </a:r>
            <a:r>
              <a:rPr lang="en-US" dirty="0" err="1"/>
              <a:t>cb_cdh</a:t>
            </a:r>
            <a:r>
              <a:rPr lang="en-US" dirty="0"/>
              <a:t> and simulation commands</a:t>
            </a:r>
          </a:p>
        </p:txBody>
      </p:sp>
      <p:cxnSp>
        <p:nvCxnSpPr>
          <p:cNvPr id="25" name="Straight Arrow Connector 24"/>
          <p:cNvCxnSpPr>
            <a:endCxn id="23" idx="1"/>
          </p:cNvCxnSpPr>
          <p:nvPr/>
        </p:nvCxnSpPr>
        <p:spPr>
          <a:xfrm flipV="1">
            <a:off x="7226894" y="2649559"/>
            <a:ext cx="1020468" cy="102195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stCxn id="11" idx="7"/>
            <a:endCxn id="24" idx="1"/>
          </p:cNvCxnSpPr>
          <p:nvPr/>
        </p:nvCxnSpPr>
        <p:spPr>
          <a:xfrm>
            <a:off x="7196554" y="4607441"/>
            <a:ext cx="1050808" cy="33548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72272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1362" y="0"/>
            <a:ext cx="10972800" cy="1130521"/>
          </a:xfrm>
        </p:spPr>
        <p:txBody>
          <a:bodyPr>
            <a:normAutofit fontScale="90000"/>
          </a:bodyPr>
          <a:lstStyle/>
          <a:p>
            <a:r>
              <a:rPr lang="en-US" dirty="0"/>
              <a:t>Top Level Simulation / Debug Interface Flowchart</a:t>
            </a:r>
          </a:p>
        </p:txBody>
      </p:sp>
      <p:pic>
        <p:nvPicPr>
          <p:cNvPr id="6" name="Picture 5"/>
          <p:cNvPicPr>
            <a:picLocks noChangeAspect="1"/>
          </p:cNvPicPr>
          <p:nvPr/>
        </p:nvPicPr>
        <p:blipFill>
          <a:blip r:embed="rId2"/>
          <a:stretch>
            <a:fillRect/>
          </a:stretch>
        </p:blipFill>
        <p:spPr>
          <a:xfrm>
            <a:off x="978017" y="1093813"/>
            <a:ext cx="9994783" cy="5764187"/>
          </a:xfrm>
          <a:prstGeom prst="rect">
            <a:avLst/>
          </a:prstGeom>
        </p:spPr>
      </p:pic>
    </p:spTree>
    <p:extLst>
      <p:ext uri="{BB962C8B-B14F-4D97-AF65-F5344CB8AC3E}">
        <p14:creationId xmlns:p14="http://schemas.microsoft.com/office/powerpoint/2010/main" val="32453679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744" y="67413"/>
            <a:ext cx="10515600" cy="1325563"/>
          </a:xfrm>
        </p:spPr>
        <p:txBody>
          <a:bodyPr/>
          <a:lstStyle/>
          <a:p>
            <a:r>
              <a:rPr lang="en-US" dirty="0"/>
              <a:t>REPL terminal and data stream</a:t>
            </a:r>
          </a:p>
        </p:txBody>
      </p:sp>
      <p:pic>
        <p:nvPicPr>
          <p:cNvPr id="4" name="Content Placeholder 3"/>
          <p:cNvPicPr>
            <a:picLocks noGrp="1" noChangeAspect="1"/>
          </p:cNvPicPr>
          <p:nvPr>
            <p:ph idx="1"/>
          </p:nvPr>
        </p:nvPicPr>
        <p:blipFill>
          <a:blip r:embed="rId2"/>
          <a:stretch>
            <a:fillRect/>
          </a:stretch>
        </p:blipFill>
        <p:spPr>
          <a:xfrm>
            <a:off x="311578" y="1842457"/>
            <a:ext cx="8451733" cy="3919869"/>
          </a:xfrm>
          <a:prstGeom prst="rect">
            <a:avLst/>
          </a:prstGeom>
        </p:spPr>
      </p:pic>
      <p:sp>
        <p:nvSpPr>
          <p:cNvPr id="5" name="TextBox 4"/>
          <p:cNvSpPr txBox="1"/>
          <p:nvPr/>
        </p:nvSpPr>
        <p:spPr>
          <a:xfrm>
            <a:off x="9053867" y="2253518"/>
            <a:ext cx="2757377" cy="2308324"/>
          </a:xfrm>
          <a:prstGeom prst="rect">
            <a:avLst/>
          </a:prstGeom>
          <a:noFill/>
        </p:spPr>
        <p:txBody>
          <a:bodyPr wrap="square" rtlCol="0">
            <a:spAutoFit/>
          </a:bodyPr>
          <a:lstStyle/>
          <a:p>
            <a:pPr marL="285750" indent="-285750">
              <a:buFont typeface="Arial" panose="020B0604020202020204" pitchFamily="34" charset="0"/>
              <a:buChar char="•"/>
            </a:pPr>
            <a:r>
              <a:rPr lang="en-US" dirty="0"/>
              <a:t>Regular </a:t>
            </a:r>
            <a:r>
              <a:rPr lang="en-US" dirty="0" err="1"/>
              <a:t>circuitpython</a:t>
            </a:r>
            <a:r>
              <a:rPr lang="en-US" dirty="0"/>
              <a:t> terminal.</a:t>
            </a:r>
          </a:p>
          <a:p>
            <a:pPr marL="285750" indent="-285750">
              <a:buFont typeface="Arial" panose="020B0604020202020204" pitchFamily="34" charset="0"/>
              <a:buChar char="•"/>
            </a:pPr>
            <a:r>
              <a:rPr lang="en-US" dirty="0" err="1"/>
              <a:t>Cubesat.debug</a:t>
            </a:r>
            <a:r>
              <a:rPr lang="en-US" dirty="0"/>
              <a:t> prints data here</a:t>
            </a:r>
          </a:p>
          <a:p>
            <a:pPr marL="285750" indent="-285750">
              <a:buFont typeface="Arial" panose="020B0604020202020204" pitchFamily="34" charset="0"/>
              <a:buChar char="•"/>
            </a:pPr>
            <a:r>
              <a:rPr lang="en-US" dirty="0"/>
              <a:t>Print() command also prints here</a:t>
            </a:r>
          </a:p>
          <a:p>
            <a:pPr marL="285750" indent="-285750">
              <a:buFont typeface="Arial" panose="020B0604020202020204" pitchFamily="34" charset="0"/>
              <a:buChar char="•"/>
            </a:pPr>
            <a:r>
              <a:rPr lang="en-US" dirty="0"/>
              <a:t>Ctrl-C to end and ctrl-D to reload</a:t>
            </a:r>
          </a:p>
        </p:txBody>
      </p:sp>
    </p:spTree>
    <p:extLst>
      <p:ext uri="{BB962C8B-B14F-4D97-AF65-F5344CB8AC3E}">
        <p14:creationId xmlns:p14="http://schemas.microsoft.com/office/powerpoint/2010/main" val="9843306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45385"/>
            <a:ext cx="10515600" cy="1325563"/>
          </a:xfrm>
        </p:spPr>
        <p:txBody>
          <a:bodyPr/>
          <a:lstStyle/>
          <a:p>
            <a:r>
              <a:rPr lang="en-US" dirty="0"/>
              <a:t>Debug command terminal</a:t>
            </a:r>
          </a:p>
        </p:txBody>
      </p:sp>
      <p:pic>
        <p:nvPicPr>
          <p:cNvPr id="4" name="Content Placeholder 3"/>
          <p:cNvPicPr>
            <a:picLocks noGrp="1" noChangeAspect="1"/>
          </p:cNvPicPr>
          <p:nvPr>
            <p:ph idx="1"/>
          </p:nvPr>
        </p:nvPicPr>
        <p:blipFill>
          <a:blip r:embed="rId2"/>
          <a:stretch>
            <a:fillRect/>
          </a:stretch>
        </p:blipFill>
        <p:spPr>
          <a:xfrm>
            <a:off x="217729" y="1290084"/>
            <a:ext cx="7851829" cy="2103382"/>
          </a:xfrm>
          <a:prstGeom prst="rect">
            <a:avLst/>
          </a:prstGeom>
        </p:spPr>
      </p:pic>
      <p:sp>
        <p:nvSpPr>
          <p:cNvPr id="5" name="TextBox 4"/>
          <p:cNvSpPr txBox="1"/>
          <p:nvPr/>
        </p:nvSpPr>
        <p:spPr>
          <a:xfrm>
            <a:off x="217729" y="3636336"/>
            <a:ext cx="9798141" cy="1477328"/>
          </a:xfrm>
          <a:prstGeom prst="rect">
            <a:avLst/>
          </a:prstGeom>
          <a:noFill/>
        </p:spPr>
        <p:txBody>
          <a:bodyPr wrap="square" rtlCol="0">
            <a:spAutoFit/>
          </a:bodyPr>
          <a:lstStyle/>
          <a:p>
            <a:pPr marL="285750" indent="-285750">
              <a:buFont typeface="Arial" panose="020B0604020202020204" pitchFamily="34" charset="0"/>
              <a:buChar char="•"/>
            </a:pPr>
            <a:r>
              <a:rPr lang="en-US" dirty="0"/>
              <a:t>First asci encoded word “</a:t>
            </a:r>
            <a:r>
              <a:rPr lang="en-US" dirty="0" err="1"/>
              <a:t>exec_cmd</a:t>
            </a:r>
            <a:r>
              <a:rPr lang="en-US" dirty="0"/>
              <a:t>” is the </a:t>
            </a:r>
            <a:r>
              <a:rPr lang="en-US" dirty="0" err="1"/>
              <a:t>keyphrase</a:t>
            </a:r>
            <a:r>
              <a:rPr lang="en-US" dirty="0"/>
              <a:t> for the command to run</a:t>
            </a:r>
          </a:p>
          <a:p>
            <a:pPr marL="285750" indent="-285750">
              <a:buFont typeface="Arial" panose="020B0604020202020204" pitchFamily="34" charset="0"/>
              <a:buChar char="•"/>
            </a:pPr>
            <a:r>
              <a:rPr lang="en-US" dirty="0"/>
              <a:t>Then “ “ space for arguments passed</a:t>
            </a:r>
          </a:p>
          <a:p>
            <a:pPr marL="285750" indent="-285750">
              <a:buFont typeface="Arial" panose="020B0604020202020204" pitchFamily="34" charset="0"/>
              <a:buChar char="•"/>
            </a:pPr>
            <a:r>
              <a:rPr lang="en-US" dirty="0"/>
              <a:t>All arguments are separated by “arg0,arg1” </a:t>
            </a:r>
            <a:r>
              <a:rPr lang="en-US" b="1" dirty="0"/>
              <a:t>comma</a:t>
            </a:r>
            <a:r>
              <a:rPr lang="en-US" dirty="0"/>
              <a:t> right now, not “arg0, arg1“ comma space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Not implemented yet, but this is where the device will also ask for simulation data</a:t>
            </a:r>
          </a:p>
        </p:txBody>
      </p:sp>
    </p:spTree>
    <p:extLst>
      <p:ext uri="{BB962C8B-B14F-4D97-AF65-F5344CB8AC3E}">
        <p14:creationId xmlns:p14="http://schemas.microsoft.com/office/powerpoint/2010/main" val="408431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8219" y="138297"/>
            <a:ext cx="8969298" cy="1325563"/>
          </a:xfrm>
        </p:spPr>
        <p:txBody>
          <a:bodyPr/>
          <a:lstStyle/>
          <a:p>
            <a:r>
              <a:rPr lang="en-US" dirty="0"/>
              <a:t>Main Operation Modes of Satellite</a:t>
            </a:r>
          </a:p>
        </p:txBody>
      </p:sp>
      <p:sp>
        <p:nvSpPr>
          <p:cNvPr id="5" name="Rectangle 4"/>
          <p:cNvSpPr/>
          <p:nvPr/>
        </p:nvSpPr>
        <p:spPr>
          <a:xfrm>
            <a:off x="2763134" y="1732553"/>
            <a:ext cx="2301950" cy="444441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12" name="Rectangle 11"/>
          <p:cNvSpPr/>
          <p:nvPr/>
        </p:nvSpPr>
        <p:spPr>
          <a:xfrm>
            <a:off x="219740" y="1732553"/>
            <a:ext cx="2459665" cy="444441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7" name="TextBox 6"/>
          <p:cNvSpPr txBox="1"/>
          <p:nvPr/>
        </p:nvSpPr>
        <p:spPr>
          <a:xfrm>
            <a:off x="217525" y="1733035"/>
            <a:ext cx="1855381" cy="369332"/>
          </a:xfrm>
          <a:prstGeom prst="rect">
            <a:avLst/>
          </a:prstGeom>
          <a:noFill/>
        </p:spPr>
        <p:txBody>
          <a:bodyPr wrap="square" rtlCol="0">
            <a:spAutoFit/>
          </a:bodyPr>
          <a:lstStyle/>
          <a:p>
            <a:r>
              <a:rPr lang="en-US" dirty="0"/>
              <a:t>STARTUP MODE</a:t>
            </a:r>
          </a:p>
        </p:txBody>
      </p:sp>
      <p:sp>
        <p:nvSpPr>
          <p:cNvPr id="10" name="Rectangle 9"/>
          <p:cNvSpPr/>
          <p:nvPr/>
        </p:nvSpPr>
        <p:spPr>
          <a:xfrm>
            <a:off x="5246723" y="1732553"/>
            <a:ext cx="2039016" cy="444441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8" name="TextBox 7"/>
          <p:cNvSpPr txBox="1"/>
          <p:nvPr/>
        </p:nvSpPr>
        <p:spPr>
          <a:xfrm>
            <a:off x="2854399" y="1733035"/>
            <a:ext cx="1601972" cy="369332"/>
          </a:xfrm>
          <a:prstGeom prst="rect">
            <a:avLst/>
          </a:prstGeom>
          <a:noFill/>
        </p:spPr>
        <p:txBody>
          <a:bodyPr wrap="square" rtlCol="0">
            <a:spAutoFit/>
          </a:bodyPr>
          <a:lstStyle/>
          <a:p>
            <a:r>
              <a:rPr lang="en-US" dirty="0"/>
              <a:t>SAFE MODE</a:t>
            </a:r>
          </a:p>
        </p:txBody>
      </p:sp>
      <p:sp>
        <p:nvSpPr>
          <p:cNvPr id="11" name="Rectangle 10"/>
          <p:cNvSpPr/>
          <p:nvPr/>
        </p:nvSpPr>
        <p:spPr>
          <a:xfrm>
            <a:off x="7432601" y="1732553"/>
            <a:ext cx="3412608" cy="444441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9" name="TextBox 8"/>
          <p:cNvSpPr txBox="1"/>
          <p:nvPr/>
        </p:nvSpPr>
        <p:spPr>
          <a:xfrm>
            <a:off x="5240078" y="1733035"/>
            <a:ext cx="1601972" cy="369332"/>
          </a:xfrm>
          <a:prstGeom prst="rect">
            <a:avLst/>
          </a:prstGeom>
          <a:noFill/>
        </p:spPr>
        <p:txBody>
          <a:bodyPr wrap="square" rtlCol="0">
            <a:spAutoFit/>
          </a:bodyPr>
          <a:lstStyle/>
          <a:p>
            <a:r>
              <a:rPr lang="en-US" dirty="0"/>
              <a:t>IDLE MODE</a:t>
            </a:r>
          </a:p>
        </p:txBody>
      </p:sp>
      <p:sp>
        <p:nvSpPr>
          <p:cNvPr id="13" name="TextBox 12"/>
          <p:cNvSpPr txBox="1"/>
          <p:nvPr/>
        </p:nvSpPr>
        <p:spPr>
          <a:xfrm>
            <a:off x="7370799" y="1733035"/>
            <a:ext cx="1768106" cy="369332"/>
          </a:xfrm>
          <a:prstGeom prst="rect">
            <a:avLst/>
          </a:prstGeom>
          <a:noFill/>
        </p:spPr>
        <p:txBody>
          <a:bodyPr wrap="square" rtlCol="0">
            <a:spAutoFit/>
          </a:bodyPr>
          <a:lstStyle/>
          <a:p>
            <a:r>
              <a:rPr lang="en-US" dirty="0"/>
              <a:t>PAYLOAD MODE</a:t>
            </a:r>
          </a:p>
        </p:txBody>
      </p:sp>
      <p:sp>
        <p:nvSpPr>
          <p:cNvPr id="14" name="TextBox 13"/>
          <p:cNvSpPr txBox="1"/>
          <p:nvPr/>
        </p:nvSpPr>
        <p:spPr>
          <a:xfrm>
            <a:off x="278218" y="935666"/>
            <a:ext cx="8012386" cy="646331"/>
          </a:xfrm>
          <a:prstGeom prst="rect">
            <a:avLst/>
          </a:prstGeom>
          <a:noFill/>
        </p:spPr>
        <p:txBody>
          <a:bodyPr wrap="none" rtlCol="0">
            <a:spAutoFit/>
          </a:bodyPr>
          <a:lstStyle/>
          <a:p>
            <a:r>
              <a:rPr lang="en-US" dirty="0"/>
              <a:t>Each mode will have several </a:t>
            </a:r>
            <a:r>
              <a:rPr lang="en-US" dirty="0" err="1"/>
              <a:t>substates</a:t>
            </a:r>
            <a:r>
              <a:rPr lang="en-US" dirty="0"/>
              <a:t>.</a:t>
            </a:r>
          </a:p>
          <a:p>
            <a:r>
              <a:rPr lang="en-US" dirty="0"/>
              <a:t>Each mode/state will probably have specific tasks/ change task settings on the fly.</a:t>
            </a:r>
          </a:p>
        </p:txBody>
      </p:sp>
      <p:sp>
        <p:nvSpPr>
          <p:cNvPr id="15" name="TextBox 14"/>
          <p:cNvSpPr txBox="1"/>
          <p:nvPr/>
        </p:nvSpPr>
        <p:spPr>
          <a:xfrm>
            <a:off x="278218" y="2099487"/>
            <a:ext cx="2282898" cy="2554545"/>
          </a:xfrm>
          <a:prstGeom prst="rect">
            <a:avLst/>
          </a:prstGeom>
          <a:noFill/>
        </p:spPr>
        <p:txBody>
          <a:bodyPr wrap="square" rtlCol="0">
            <a:spAutoFit/>
          </a:bodyPr>
          <a:lstStyle/>
          <a:p>
            <a:pPr marL="285750" indent="-285750">
              <a:buFont typeface="Arial" panose="020B0604020202020204" pitchFamily="34" charset="0"/>
              <a:buChar char="•"/>
            </a:pPr>
            <a:r>
              <a:rPr lang="en-US" sz="1600" dirty="0">
                <a:solidFill>
                  <a:schemeClr val="bg1"/>
                </a:solidFill>
              </a:rPr>
              <a:t>Runs once, x amount of time after initial deployment</a:t>
            </a:r>
          </a:p>
          <a:p>
            <a:pPr marL="285750" indent="-285750">
              <a:buFont typeface="Arial" panose="020B0604020202020204" pitchFamily="34" charset="0"/>
              <a:buChar char="•"/>
            </a:pPr>
            <a:r>
              <a:rPr lang="en-US" sz="1600" dirty="0">
                <a:solidFill>
                  <a:schemeClr val="bg1"/>
                </a:solidFill>
              </a:rPr>
              <a:t>Deploys </a:t>
            </a:r>
            <a:r>
              <a:rPr lang="en-US" sz="1600" dirty="0" err="1">
                <a:solidFill>
                  <a:schemeClr val="bg1"/>
                </a:solidFill>
              </a:rPr>
              <a:t>deployables</a:t>
            </a:r>
            <a:endParaRPr lang="en-US" sz="1600" dirty="0">
              <a:solidFill>
                <a:schemeClr val="bg1"/>
              </a:solidFill>
            </a:endParaRPr>
          </a:p>
          <a:p>
            <a:pPr marL="285750" indent="-285750">
              <a:buFont typeface="Arial" panose="020B0604020202020204" pitchFamily="34" charset="0"/>
              <a:buChar char="•"/>
            </a:pPr>
            <a:r>
              <a:rPr lang="en-US" sz="1600" dirty="0">
                <a:solidFill>
                  <a:schemeClr val="bg1"/>
                </a:solidFill>
              </a:rPr>
              <a:t>Initial system checkout and startup</a:t>
            </a:r>
          </a:p>
          <a:p>
            <a:pPr marL="742950" lvl="1" indent="-285750">
              <a:buFont typeface="Arial" panose="020B0604020202020204" pitchFamily="34" charset="0"/>
              <a:buChar char="•"/>
            </a:pPr>
            <a:r>
              <a:rPr lang="en-US" sz="1600" dirty="0">
                <a:solidFill>
                  <a:schemeClr val="bg1"/>
                </a:solidFill>
              </a:rPr>
              <a:t>i.e. ADCS </a:t>
            </a:r>
            <a:r>
              <a:rPr lang="en-US" sz="1600" dirty="0" err="1">
                <a:solidFill>
                  <a:schemeClr val="bg1"/>
                </a:solidFill>
              </a:rPr>
              <a:t>detumble</a:t>
            </a:r>
            <a:r>
              <a:rPr lang="en-US" sz="1600" dirty="0">
                <a:solidFill>
                  <a:schemeClr val="bg1"/>
                </a:solidFill>
              </a:rPr>
              <a:t>,</a:t>
            </a:r>
          </a:p>
          <a:p>
            <a:pPr marL="742950" lvl="1" indent="-285750">
              <a:buFont typeface="Arial" panose="020B0604020202020204" pitchFamily="34" charset="0"/>
              <a:buChar char="•"/>
            </a:pPr>
            <a:r>
              <a:rPr lang="en-US" sz="1600" dirty="0">
                <a:solidFill>
                  <a:schemeClr val="bg1"/>
                </a:solidFill>
              </a:rPr>
              <a:t>ADCS calibrate,</a:t>
            </a:r>
          </a:p>
          <a:p>
            <a:pPr marL="742950" lvl="1" indent="-285750">
              <a:buFont typeface="Arial" panose="020B0604020202020204" pitchFamily="34" charset="0"/>
              <a:buChar char="•"/>
            </a:pPr>
            <a:r>
              <a:rPr lang="en-US" sz="1600" dirty="0">
                <a:solidFill>
                  <a:schemeClr val="bg1"/>
                </a:solidFill>
              </a:rPr>
              <a:t>ETC.</a:t>
            </a:r>
          </a:p>
        </p:txBody>
      </p:sp>
      <p:sp>
        <p:nvSpPr>
          <p:cNvPr id="16" name="TextBox 15"/>
          <p:cNvSpPr txBox="1"/>
          <p:nvPr/>
        </p:nvSpPr>
        <p:spPr>
          <a:xfrm>
            <a:off x="2763134" y="2099487"/>
            <a:ext cx="1918735" cy="3293209"/>
          </a:xfrm>
          <a:prstGeom prst="rect">
            <a:avLst/>
          </a:prstGeom>
          <a:noFill/>
        </p:spPr>
        <p:txBody>
          <a:bodyPr wrap="square" rtlCol="0">
            <a:spAutoFit/>
          </a:bodyPr>
          <a:lstStyle/>
          <a:p>
            <a:pPr marL="285750" indent="-285750">
              <a:buFont typeface="Arial" panose="020B0604020202020204" pitchFamily="34" charset="0"/>
              <a:buChar char="•"/>
            </a:pPr>
            <a:r>
              <a:rPr lang="en-US" sz="1600" dirty="0">
                <a:solidFill>
                  <a:schemeClr val="bg1"/>
                </a:solidFill>
              </a:rPr>
              <a:t>Turns everything off, sleeps for x amount of time when it will re-check everything and try to re-enter idle mode.</a:t>
            </a:r>
          </a:p>
          <a:p>
            <a:pPr marL="285750" indent="-285750">
              <a:buFont typeface="Arial" panose="020B0604020202020204" pitchFamily="34" charset="0"/>
              <a:buChar char="•"/>
            </a:pPr>
            <a:r>
              <a:rPr lang="en-US" sz="1600" dirty="0">
                <a:solidFill>
                  <a:schemeClr val="bg1"/>
                </a:solidFill>
              </a:rPr>
              <a:t>Probably will beacon once for help during this. An override function may be implemented</a:t>
            </a:r>
          </a:p>
        </p:txBody>
      </p:sp>
      <p:sp>
        <p:nvSpPr>
          <p:cNvPr id="18" name="TextBox 17"/>
          <p:cNvSpPr txBox="1"/>
          <p:nvPr/>
        </p:nvSpPr>
        <p:spPr>
          <a:xfrm>
            <a:off x="5156349" y="2099486"/>
            <a:ext cx="2129390" cy="2308324"/>
          </a:xfrm>
          <a:prstGeom prst="rect">
            <a:avLst/>
          </a:prstGeom>
          <a:noFill/>
        </p:spPr>
        <p:txBody>
          <a:bodyPr wrap="square" rtlCol="0">
            <a:spAutoFit/>
          </a:bodyPr>
          <a:lstStyle/>
          <a:p>
            <a:pPr marL="285750" indent="-285750">
              <a:buFont typeface="Arial" panose="020B0604020202020204" pitchFamily="34" charset="0"/>
              <a:buChar char="•"/>
            </a:pPr>
            <a:r>
              <a:rPr lang="en-US" sz="1600" dirty="0">
                <a:solidFill>
                  <a:schemeClr val="bg1"/>
                </a:solidFill>
              </a:rPr>
              <a:t>Device in this mode most of time.</a:t>
            </a:r>
          </a:p>
          <a:p>
            <a:pPr marL="285750" indent="-285750">
              <a:buFont typeface="Arial" panose="020B0604020202020204" pitchFamily="34" charset="0"/>
              <a:buChar char="•"/>
            </a:pPr>
            <a:r>
              <a:rPr lang="en-US" sz="1600" dirty="0">
                <a:solidFill>
                  <a:schemeClr val="bg1"/>
                </a:solidFill>
              </a:rPr>
              <a:t>Will beacon over </a:t>
            </a:r>
            <a:r>
              <a:rPr lang="en-US" sz="1600" dirty="0" err="1">
                <a:solidFill>
                  <a:schemeClr val="bg1"/>
                </a:solidFill>
              </a:rPr>
              <a:t>LoRa</a:t>
            </a:r>
            <a:r>
              <a:rPr lang="en-US" sz="1600" dirty="0">
                <a:solidFill>
                  <a:schemeClr val="bg1"/>
                </a:solidFill>
              </a:rPr>
              <a:t> looking for commands from ground. </a:t>
            </a:r>
          </a:p>
          <a:p>
            <a:pPr marL="285750" indent="-285750">
              <a:buFont typeface="Arial" panose="020B0604020202020204" pitchFamily="34" charset="0"/>
              <a:buChar char="•"/>
            </a:pPr>
            <a:r>
              <a:rPr lang="en-US" sz="1600" dirty="0">
                <a:solidFill>
                  <a:schemeClr val="bg1"/>
                </a:solidFill>
              </a:rPr>
              <a:t>Payload will be powered off.</a:t>
            </a:r>
          </a:p>
          <a:p>
            <a:pPr marL="285750" indent="-285750">
              <a:buFont typeface="Arial" panose="020B0604020202020204" pitchFamily="34" charset="0"/>
              <a:buChar char="•"/>
            </a:pPr>
            <a:r>
              <a:rPr lang="en-US" sz="1600" dirty="0">
                <a:solidFill>
                  <a:schemeClr val="bg1"/>
                </a:solidFill>
              </a:rPr>
              <a:t>ADCS in point mode</a:t>
            </a:r>
          </a:p>
        </p:txBody>
      </p:sp>
      <p:sp>
        <p:nvSpPr>
          <p:cNvPr id="19" name="TextBox 18"/>
          <p:cNvSpPr txBox="1"/>
          <p:nvPr/>
        </p:nvSpPr>
        <p:spPr>
          <a:xfrm>
            <a:off x="7489972" y="2099486"/>
            <a:ext cx="3270177" cy="3970318"/>
          </a:xfrm>
          <a:prstGeom prst="rect">
            <a:avLst/>
          </a:prstGeom>
          <a:noFill/>
        </p:spPr>
        <p:txBody>
          <a:bodyPr wrap="square" rtlCol="0">
            <a:spAutoFit/>
          </a:bodyPr>
          <a:lstStyle/>
          <a:p>
            <a:pPr marL="285750" indent="-285750">
              <a:buFont typeface="Arial" panose="020B0604020202020204" pitchFamily="34" charset="0"/>
              <a:buChar char="•"/>
            </a:pPr>
            <a:r>
              <a:rPr lang="en-US" sz="1400" dirty="0">
                <a:solidFill>
                  <a:schemeClr val="bg1"/>
                </a:solidFill>
              </a:rPr>
              <a:t>Initiated from idle mode to start payload experiment.</a:t>
            </a:r>
          </a:p>
          <a:p>
            <a:pPr marL="285750" indent="-285750">
              <a:buFont typeface="Arial" panose="020B0604020202020204" pitchFamily="34" charset="0"/>
              <a:buChar char="•"/>
            </a:pPr>
            <a:r>
              <a:rPr lang="en-US" sz="1400" dirty="0" err="1">
                <a:solidFill>
                  <a:schemeClr val="bg1"/>
                </a:solidFill>
              </a:rPr>
              <a:t>Recieves</a:t>
            </a:r>
            <a:r>
              <a:rPr lang="en-US" sz="1400" dirty="0">
                <a:solidFill>
                  <a:schemeClr val="bg1"/>
                </a:solidFill>
              </a:rPr>
              <a:t> data stream over </a:t>
            </a:r>
            <a:r>
              <a:rPr lang="en-US" sz="1400" dirty="0" err="1">
                <a:solidFill>
                  <a:schemeClr val="bg1"/>
                </a:solidFill>
              </a:rPr>
              <a:t>LoRa</a:t>
            </a:r>
            <a:r>
              <a:rPr lang="en-US" sz="1400" dirty="0">
                <a:solidFill>
                  <a:schemeClr val="bg1"/>
                </a:solidFill>
              </a:rPr>
              <a:t> for next arm/exec command</a:t>
            </a:r>
          </a:p>
          <a:p>
            <a:pPr marL="285750" indent="-285750">
              <a:buFont typeface="Arial" panose="020B0604020202020204" pitchFamily="34" charset="0"/>
              <a:buChar char="•"/>
            </a:pPr>
            <a:r>
              <a:rPr lang="en-US" sz="1400" dirty="0">
                <a:solidFill>
                  <a:schemeClr val="bg1"/>
                </a:solidFill>
              </a:rPr>
              <a:t>Sends data stream down of payload camera, arm, and important telemetry.</a:t>
            </a:r>
          </a:p>
          <a:p>
            <a:pPr marL="285750" indent="-285750">
              <a:buFont typeface="Arial" panose="020B0604020202020204" pitchFamily="34" charset="0"/>
              <a:buChar char="•"/>
            </a:pPr>
            <a:r>
              <a:rPr lang="en-US" sz="1400" dirty="0">
                <a:solidFill>
                  <a:schemeClr val="bg1"/>
                </a:solidFill>
              </a:rPr>
              <a:t>ADCS in </a:t>
            </a:r>
            <a:r>
              <a:rPr lang="en-US" sz="1400" dirty="0" err="1">
                <a:solidFill>
                  <a:schemeClr val="bg1"/>
                </a:solidFill>
              </a:rPr>
              <a:t>payload_comp</a:t>
            </a:r>
            <a:r>
              <a:rPr lang="en-US" sz="1400" dirty="0">
                <a:solidFill>
                  <a:schemeClr val="bg1"/>
                </a:solidFill>
              </a:rPr>
              <a:t>() mode, where it will hold and try to ignore arm torque exerted. (Low priority)</a:t>
            </a:r>
          </a:p>
          <a:p>
            <a:pPr marL="742950" lvl="1" indent="-285750">
              <a:buFont typeface="Arial" panose="020B0604020202020204" pitchFamily="34" charset="0"/>
              <a:buChar char="•"/>
            </a:pPr>
            <a:r>
              <a:rPr lang="en-US" sz="1400" dirty="0">
                <a:solidFill>
                  <a:schemeClr val="bg1"/>
                </a:solidFill>
              </a:rPr>
              <a:t>If time, implement where </a:t>
            </a:r>
            <a:r>
              <a:rPr lang="en-US" sz="1400" dirty="0" err="1">
                <a:solidFill>
                  <a:schemeClr val="bg1"/>
                </a:solidFill>
              </a:rPr>
              <a:t>cubesat</a:t>
            </a:r>
            <a:r>
              <a:rPr lang="en-US" sz="1400" dirty="0">
                <a:solidFill>
                  <a:schemeClr val="bg1"/>
                </a:solidFill>
              </a:rPr>
              <a:t> will point at ground for better data transmission and reception.</a:t>
            </a:r>
          </a:p>
          <a:p>
            <a:pPr marL="285750" indent="-285750">
              <a:buFont typeface="Arial" panose="020B0604020202020204" pitchFamily="34" charset="0"/>
              <a:buChar char="•"/>
            </a:pPr>
            <a:r>
              <a:rPr lang="en-US" sz="1400" dirty="0">
                <a:solidFill>
                  <a:schemeClr val="bg1"/>
                </a:solidFill>
              </a:rPr>
              <a:t>I have a baseline experiment with a few free-running tasks right now, but this may need to be moved to a more discrete “frame”-like interface…</a:t>
            </a:r>
          </a:p>
        </p:txBody>
      </p:sp>
    </p:spTree>
    <p:extLst>
      <p:ext uri="{BB962C8B-B14F-4D97-AF65-F5344CB8AC3E}">
        <p14:creationId xmlns:p14="http://schemas.microsoft.com/office/powerpoint/2010/main" val="30044577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STARTUP Mode</a:t>
            </a:r>
          </a:p>
        </p:txBody>
      </p:sp>
      <p:sp>
        <p:nvSpPr>
          <p:cNvPr id="3" name="Content Placeholder 2"/>
          <p:cNvSpPr>
            <a:spLocks noGrp="1"/>
          </p:cNvSpPr>
          <p:nvPr>
            <p:ph idx="1"/>
          </p:nvPr>
        </p:nvSpPr>
        <p:spPr>
          <a:xfrm>
            <a:off x="838200" y="1850792"/>
            <a:ext cx="10515600" cy="4351338"/>
          </a:xfrm>
        </p:spPr>
        <p:txBody>
          <a:bodyPr/>
          <a:lstStyle/>
          <a:p>
            <a:pPr marL="514350" indent="-514350">
              <a:buFont typeface="+mj-lt"/>
              <a:buAutoNum type="arabicPeriod"/>
            </a:pPr>
            <a:r>
              <a:rPr lang="en-US" dirty="0"/>
              <a:t>Wait x amount of time</a:t>
            </a:r>
          </a:p>
          <a:p>
            <a:pPr marL="514350" indent="-514350">
              <a:buFont typeface="+mj-lt"/>
              <a:buAutoNum type="arabicPeriod"/>
            </a:pPr>
            <a:r>
              <a:rPr lang="en-US" dirty="0"/>
              <a:t>Deploy antenna</a:t>
            </a:r>
          </a:p>
          <a:p>
            <a:pPr marL="514350" indent="-514350">
              <a:buFont typeface="+mj-lt"/>
              <a:buAutoNum type="arabicPeriod"/>
            </a:pPr>
            <a:r>
              <a:rPr lang="en-US" dirty="0"/>
              <a:t>Preform initial ADCS calibration</a:t>
            </a:r>
          </a:p>
          <a:p>
            <a:pPr marL="514350" indent="-514350">
              <a:buFont typeface="+mj-lt"/>
              <a:buAutoNum type="arabicPeriod"/>
            </a:pPr>
            <a:r>
              <a:rPr lang="en-US" dirty="0"/>
              <a:t>Do initial device checkout</a:t>
            </a:r>
          </a:p>
          <a:p>
            <a:pPr marL="514350" indent="-514350">
              <a:buFont typeface="+mj-lt"/>
              <a:buAutoNum type="arabicPeriod"/>
            </a:pPr>
            <a:r>
              <a:rPr lang="en-US" dirty="0"/>
              <a:t>Initiate first downlink</a:t>
            </a:r>
          </a:p>
        </p:txBody>
      </p:sp>
      <p:pic>
        <p:nvPicPr>
          <p:cNvPr id="5" name="Picture 4"/>
          <p:cNvPicPr>
            <a:picLocks noChangeAspect="1"/>
          </p:cNvPicPr>
          <p:nvPr/>
        </p:nvPicPr>
        <p:blipFill>
          <a:blip r:embed="rId2"/>
          <a:stretch>
            <a:fillRect/>
          </a:stretch>
        </p:blipFill>
        <p:spPr>
          <a:xfrm>
            <a:off x="6275903" y="1027906"/>
            <a:ext cx="5551314" cy="4526691"/>
          </a:xfrm>
          <a:prstGeom prst="rect">
            <a:avLst/>
          </a:prstGeom>
        </p:spPr>
      </p:pic>
    </p:spTree>
    <p:extLst>
      <p:ext uri="{BB962C8B-B14F-4D97-AF65-F5344CB8AC3E}">
        <p14:creationId xmlns:p14="http://schemas.microsoft.com/office/powerpoint/2010/main" val="34765821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Safe Mode</a:t>
            </a:r>
          </a:p>
        </p:txBody>
      </p:sp>
      <p:sp>
        <p:nvSpPr>
          <p:cNvPr id="3" name="Content Placeholder 2"/>
          <p:cNvSpPr>
            <a:spLocks noGrp="1"/>
          </p:cNvSpPr>
          <p:nvPr>
            <p:ph idx="1"/>
          </p:nvPr>
        </p:nvSpPr>
        <p:spPr>
          <a:xfrm>
            <a:off x="838200" y="1825625"/>
            <a:ext cx="5286375" cy="4351338"/>
          </a:xfrm>
        </p:spPr>
        <p:txBody>
          <a:bodyPr/>
          <a:lstStyle/>
          <a:p>
            <a:r>
              <a:rPr lang="en-US" dirty="0"/>
              <a:t>Turns all non-critical devices off.</a:t>
            </a:r>
          </a:p>
          <a:p>
            <a:r>
              <a:rPr lang="en-US" dirty="0"/>
              <a:t>Checks periodically for exit criteria to return to idle mode.</a:t>
            </a:r>
          </a:p>
          <a:p>
            <a:r>
              <a:rPr lang="en-US" dirty="0"/>
              <a:t>Will beacon SOS as a last resort</a:t>
            </a:r>
          </a:p>
        </p:txBody>
      </p:sp>
      <p:pic>
        <p:nvPicPr>
          <p:cNvPr id="4" name="Picture 3"/>
          <p:cNvPicPr>
            <a:picLocks noChangeAspect="1"/>
          </p:cNvPicPr>
          <p:nvPr/>
        </p:nvPicPr>
        <p:blipFill>
          <a:blip r:embed="rId2"/>
          <a:stretch>
            <a:fillRect/>
          </a:stretch>
        </p:blipFill>
        <p:spPr>
          <a:xfrm>
            <a:off x="6124575" y="365125"/>
            <a:ext cx="5229225" cy="6086475"/>
          </a:xfrm>
          <a:prstGeom prst="rect">
            <a:avLst/>
          </a:prstGeom>
        </p:spPr>
      </p:pic>
    </p:spTree>
    <p:extLst>
      <p:ext uri="{BB962C8B-B14F-4D97-AF65-F5344CB8AC3E}">
        <p14:creationId xmlns:p14="http://schemas.microsoft.com/office/powerpoint/2010/main" val="21279920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Idle Mode</a:t>
            </a:r>
          </a:p>
        </p:txBody>
      </p:sp>
      <p:sp>
        <p:nvSpPr>
          <p:cNvPr id="3" name="Content Placeholder 2"/>
          <p:cNvSpPr>
            <a:spLocks noGrp="1"/>
          </p:cNvSpPr>
          <p:nvPr>
            <p:ph idx="1"/>
          </p:nvPr>
        </p:nvSpPr>
        <p:spPr/>
        <p:txBody>
          <a:bodyPr/>
          <a:lstStyle/>
          <a:p>
            <a:r>
              <a:rPr lang="en-US" dirty="0"/>
              <a:t>Will spend most time here.</a:t>
            </a:r>
          </a:p>
          <a:p>
            <a:r>
              <a:rPr lang="en-US" dirty="0"/>
              <a:t>ADCS will be running</a:t>
            </a:r>
          </a:p>
          <a:p>
            <a:r>
              <a:rPr lang="en-US" dirty="0"/>
              <a:t>Beaconing every so often to try to initiate contact with  ground station</a:t>
            </a:r>
          </a:p>
        </p:txBody>
      </p:sp>
    </p:spTree>
    <p:extLst>
      <p:ext uri="{BB962C8B-B14F-4D97-AF65-F5344CB8AC3E}">
        <p14:creationId xmlns:p14="http://schemas.microsoft.com/office/powerpoint/2010/main" val="38662720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C9C10B9-FC0D-4CFD-91C8-BEAE7FC38187}"/>
              </a:ext>
            </a:extLst>
          </p:cNvPr>
          <p:cNvSpPr>
            <a:spLocks noGrp="1"/>
          </p:cNvSpPr>
          <p:nvPr>
            <p:ph type="title"/>
          </p:nvPr>
        </p:nvSpPr>
        <p:spPr/>
        <p:txBody>
          <a:bodyPr/>
          <a:lstStyle/>
          <a:p>
            <a:r>
              <a:rPr lang="en-US" dirty="0" err="1"/>
              <a:t>Foras</a:t>
            </a:r>
            <a:r>
              <a:rPr lang="en-US" dirty="0"/>
              <a:t> </a:t>
            </a:r>
            <a:r>
              <a:rPr lang="en-US" dirty="0" err="1"/>
              <a:t>Promineo</a:t>
            </a:r>
            <a:r>
              <a:rPr lang="en-US" dirty="0"/>
              <a:t> Background</a:t>
            </a:r>
          </a:p>
        </p:txBody>
      </p:sp>
      <p:sp>
        <p:nvSpPr>
          <p:cNvPr id="3" name="Content Placeholder 2">
            <a:extLst>
              <a:ext uri="{FF2B5EF4-FFF2-40B4-BE49-F238E27FC236}">
                <a16:creationId xmlns:a16="http://schemas.microsoft.com/office/drawing/2014/main" xmlns="" id="{6ECA8556-2CEF-4340-A355-FED0AB7D7AC2}"/>
              </a:ext>
            </a:extLst>
          </p:cNvPr>
          <p:cNvSpPr>
            <a:spLocks noGrp="1"/>
          </p:cNvSpPr>
          <p:nvPr>
            <p:ph idx="1"/>
          </p:nvPr>
        </p:nvSpPr>
        <p:spPr>
          <a:xfrm>
            <a:off x="838199" y="1825625"/>
            <a:ext cx="7689056" cy="3322305"/>
          </a:xfrm>
        </p:spPr>
        <p:txBody>
          <a:bodyPr>
            <a:normAutofit fontScale="55000" lnSpcReduction="20000"/>
          </a:bodyPr>
          <a:lstStyle/>
          <a:p>
            <a:r>
              <a:rPr lang="en-US" dirty="0" err="1"/>
              <a:t>Foras</a:t>
            </a:r>
            <a:r>
              <a:rPr lang="en-US" dirty="0"/>
              <a:t> </a:t>
            </a:r>
            <a:r>
              <a:rPr lang="en-US" dirty="0" err="1"/>
              <a:t>Promineo</a:t>
            </a:r>
            <a:r>
              <a:rPr lang="en-US" dirty="0"/>
              <a:t> is a 3U (10x10x30 cm</a:t>
            </a:r>
            <a:r>
              <a:rPr lang="en-US" baseline="30000" dirty="0"/>
              <a:t>3</a:t>
            </a:r>
            <a:r>
              <a:rPr lang="en-US" dirty="0"/>
              <a:t>) </a:t>
            </a:r>
            <a:r>
              <a:rPr lang="en-US" dirty="0" err="1"/>
              <a:t>cubesat</a:t>
            </a:r>
            <a:r>
              <a:rPr lang="en-US" dirty="0"/>
              <a:t> Perkins High School (PHS) is developing</a:t>
            </a:r>
          </a:p>
          <a:p>
            <a:r>
              <a:rPr lang="en-US" dirty="0"/>
              <a:t>The 3U </a:t>
            </a:r>
            <a:r>
              <a:rPr lang="en-US" dirty="0" err="1"/>
              <a:t>Foras</a:t>
            </a:r>
            <a:r>
              <a:rPr lang="en-US" dirty="0"/>
              <a:t> </a:t>
            </a:r>
            <a:r>
              <a:rPr lang="en-US" dirty="0" err="1"/>
              <a:t>Promineo</a:t>
            </a:r>
            <a:r>
              <a:rPr lang="en-US" dirty="0"/>
              <a:t> </a:t>
            </a:r>
            <a:r>
              <a:rPr lang="en-US" dirty="0" err="1"/>
              <a:t>cubesat</a:t>
            </a:r>
            <a:r>
              <a:rPr lang="en-US" dirty="0"/>
              <a:t> payload is a small game with a robotic arm and free-floating game pieces contained inside an empty acrylic enclosure/structure – the game is currently undefined, but generally uses the arm to manipulate the game pieces within the acrylic enclosure to achieve some goal</a:t>
            </a:r>
          </a:p>
          <a:p>
            <a:r>
              <a:rPr lang="en-US" dirty="0"/>
              <a:t>Perkins successfully proposed the </a:t>
            </a:r>
            <a:r>
              <a:rPr lang="en-US" dirty="0" err="1"/>
              <a:t>Foras</a:t>
            </a:r>
            <a:r>
              <a:rPr lang="en-US" dirty="0"/>
              <a:t> </a:t>
            </a:r>
            <a:r>
              <a:rPr lang="en-US" dirty="0" err="1"/>
              <a:t>Promineo</a:t>
            </a:r>
            <a:r>
              <a:rPr lang="en-US" dirty="0"/>
              <a:t> mission to NASA’s CubeSat Launch Initiative (CSLI) solicitation – this provided the mission with funding for a launch (up to $300k in value)</a:t>
            </a:r>
          </a:p>
          <a:p>
            <a:r>
              <a:rPr lang="en-US" dirty="0"/>
              <a:t>Sierra Lobo is providing the electronics bus for the satellite and Perkins High School is building the payload – Sierra Lobo engineers also volunteer time working as mentors for Perkins’ robotics club and First Robotics Competition (FRC) team, which is developing the payload</a:t>
            </a:r>
          </a:p>
          <a:p>
            <a:r>
              <a:rPr lang="en-US" dirty="0"/>
              <a:t>The electronics bus for </a:t>
            </a:r>
            <a:r>
              <a:rPr lang="en-US" dirty="0" err="1"/>
              <a:t>Foras</a:t>
            </a:r>
            <a:r>
              <a:rPr lang="en-US" dirty="0"/>
              <a:t> </a:t>
            </a:r>
            <a:r>
              <a:rPr lang="en-US" dirty="0" err="1"/>
              <a:t>Promineo</a:t>
            </a:r>
            <a:r>
              <a:rPr lang="en-US" dirty="0"/>
              <a:t> contains components Sierra Lobo is interested in flying for future missions, including Sierra Lobo’s </a:t>
            </a:r>
            <a:r>
              <a:rPr lang="en-US" dirty="0" err="1"/>
              <a:t>Bichromatic</a:t>
            </a:r>
            <a:r>
              <a:rPr lang="en-US" dirty="0"/>
              <a:t> Littoral Temperature Observer (</a:t>
            </a:r>
            <a:r>
              <a:rPr lang="en-US" dirty="0" err="1"/>
              <a:t>BaLTO</a:t>
            </a:r>
            <a:r>
              <a:rPr lang="en-US" dirty="0"/>
              <a:t>) mission, a 12U </a:t>
            </a:r>
            <a:r>
              <a:rPr lang="en-US" dirty="0" err="1"/>
              <a:t>cubesat</a:t>
            </a:r>
            <a:r>
              <a:rPr lang="en-US" dirty="0"/>
              <a:t> with Long-Wave Infrared (LWIR) instrument meant to measure sea surface temperature for weather and climate modeling and prediction</a:t>
            </a:r>
          </a:p>
        </p:txBody>
      </p:sp>
      <p:pic>
        <p:nvPicPr>
          <p:cNvPr id="4" name="Picture 3">
            <a:extLst>
              <a:ext uri="{FF2B5EF4-FFF2-40B4-BE49-F238E27FC236}">
                <a16:creationId xmlns:a16="http://schemas.microsoft.com/office/drawing/2014/main" xmlns="" id="{AC48C38A-B832-4415-8C20-A33B8B0B6840}"/>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7814372" y="166688"/>
            <a:ext cx="4072284" cy="1978811"/>
          </a:xfrm>
          <a:prstGeom prst="rect">
            <a:avLst/>
          </a:prstGeom>
        </p:spPr>
      </p:pic>
      <p:pic>
        <p:nvPicPr>
          <p:cNvPr id="5" name="Picture 4">
            <a:extLst>
              <a:ext uri="{FF2B5EF4-FFF2-40B4-BE49-F238E27FC236}">
                <a16:creationId xmlns:a16="http://schemas.microsoft.com/office/drawing/2014/main" xmlns="" id="{05FF6D65-4277-4617-B1EF-AFA960FCBA6F}"/>
              </a:ext>
            </a:extLst>
          </p:cNvPr>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089138" y="5514536"/>
            <a:ext cx="1188720" cy="1188720"/>
          </a:xfrm>
          <a:prstGeom prst="rect">
            <a:avLst/>
          </a:prstGeom>
        </p:spPr>
      </p:pic>
      <p:pic>
        <p:nvPicPr>
          <p:cNvPr id="6" name="Picture 5">
            <a:extLst>
              <a:ext uri="{FF2B5EF4-FFF2-40B4-BE49-F238E27FC236}">
                <a16:creationId xmlns:a16="http://schemas.microsoft.com/office/drawing/2014/main" xmlns="" id="{78373EB7-DD2E-4A3B-9676-E10028D5568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2112" y="5514536"/>
            <a:ext cx="1389888" cy="1097280"/>
          </a:xfrm>
          <a:prstGeom prst="rect">
            <a:avLst/>
          </a:prstGeom>
        </p:spPr>
      </p:pic>
      <p:pic>
        <p:nvPicPr>
          <p:cNvPr id="7" name="Picture 2" descr="SLI_Vector">
            <a:extLst>
              <a:ext uri="{FF2B5EF4-FFF2-40B4-BE49-F238E27FC236}">
                <a16:creationId xmlns:a16="http://schemas.microsoft.com/office/drawing/2014/main" xmlns="" id="{DAAF11A2-5220-4FFF-AB9F-6B90F059F04B}"/>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351272" y="5627183"/>
            <a:ext cx="1357161" cy="822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7">
            <a:extLst>
              <a:ext uri="{FF2B5EF4-FFF2-40B4-BE49-F238E27FC236}">
                <a16:creationId xmlns:a16="http://schemas.microsoft.com/office/drawing/2014/main" xmlns="" id="{FBB8031C-D195-4E95-949B-D238957833C6}"/>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t="14635" b="18919"/>
          <a:stretch/>
        </p:blipFill>
        <p:spPr>
          <a:xfrm>
            <a:off x="4073716" y="4942782"/>
            <a:ext cx="3695700" cy="1540252"/>
          </a:xfrm>
          <a:prstGeom prst="rect">
            <a:avLst/>
          </a:prstGeom>
        </p:spPr>
      </p:pic>
      <p:grpSp>
        <p:nvGrpSpPr>
          <p:cNvPr id="15" name="Group 14">
            <a:extLst>
              <a:ext uri="{FF2B5EF4-FFF2-40B4-BE49-F238E27FC236}">
                <a16:creationId xmlns:a16="http://schemas.microsoft.com/office/drawing/2014/main" xmlns="" id="{5292AD96-DFD2-45C9-AFBC-1EA2422DC1D3}"/>
              </a:ext>
            </a:extLst>
          </p:cNvPr>
          <p:cNvGrpSpPr>
            <a:grpSpLocks noChangeAspect="1"/>
          </p:cNvGrpSpPr>
          <p:nvPr/>
        </p:nvGrpSpPr>
        <p:grpSpPr>
          <a:xfrm>
            <a:off x="8527255" y="2298685"/>
            <a:ext cx="3439970" cy="3051428"/>
            <a:chOff x="3703316" y="1960034"/>
            <a:chExt cx="5212080" cy="4623858"/>
          </a:xfrm>
        </p:grpSpPr>
        <p:pic>
          <p:nvPicPr>
            <p:cNvPr id="9" name="Picture 8">
              <a:extLst>
                <a:ext uri="{FF2B5EF4-FFF2-40B4-BE49-F238E27FC236}">
                  <a16:creationId xmlns:a16="http://schemas.microsoft.com/office/drawing/2014/main" xmlns="" id="{76B5747A-FE0B-4F29-9A65-F4D200CEA12C}"/>
                </a:ext>
              </a:extLst>
            </p:cNvPr>
            <p:cNvPicPr>
              <a:picLocks noChangeAspect="1"/>
            </p:cNvPicPr>
            <p:nvPr/>
          </p:nvPicPr>
          <p:blipFill rotWithShape="1">
            <a:blip r:embed="rId7"/>
            <a:srcRect l="8068" t="5973" r="10450" b="3047"/>
            <a:stretch/>
          </p:blipFill>
          <p:spPr>
            <a:xfrm>
              <a:off x="3703316" y="1960034"/>
              <a:ext cx="5212080" cy="3963731"/>
            </a:xfrm>
            <a:prstGeom prst="rect">
              <a:avLst/>
            </a:prstGeom>
            <a:ln w="0">
              <a:noFill/>
            </a:ln>
          </p:spPr>
        </p:pic>
        <p:sp>
          <p:nvSpPr>
            <p:cNvPr id="10" name="Rectangle 43">
              <a:extLst>
                <a:ext uri="{FF2B5EF4-FFF2-40B4-BE49-F238E27FC236}">
                  <a16:creationId xmlns:a16="http://schemas.microsoft.com/office/drawing/2014/main" xmlns="" id="{0FBB2511-EADC-447F-B190-A5C902B975CD}"/>
                </a:ext>
              </a:extLst>
            </p:cNvPr>
            <p:cNvSpPr/>
            <p:nvPr/>
          </p:nvSpPr>
          <p:spPr>
            <a:xfrm>
              <a:off x="5046569" y="6259631"/>
              <a:ext cx="584561" cy="324261"/>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gn="ctr">
                <a:lnSpc>
                  <a:spcPct val="100000"/>
                </a:lnSpc>
                <a:spcBef>
                  <a:spcPts val="37"/>
                </a:spcBef>
                <a:spcAft>
                  <a:spcPts val="37"/>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pPr>
              <a:r>
                <a:rPr lang="en-US" sz="800" b="0" strike="noStrike" spc="-1" dirty="0">
                  <a:solidFill>
                    <a:srgbClr val="000000"/>
                  </a:solidFill>
                  <a:latin typeface="Arial"/>
                </a:rPr>
                <a:t>Arm</a:t>
              </a:r>
              <a:endParaRPr lang="en-US" sz="800" b="0" strike="noStrike" spc="-1" dirty="0">
                <a:solidFill>
                  <a:srgbClr val="FFFFFF"/>
                </a:solidFill>
                <a:latin typeface="Times New Roman"/>
              </a:endParaRPr>
            </a:p>
          </p:txBody>
        </p:sp>
        <p:sp>
          <p:nvSpPr>
            <p:cNvPr id="11" name="Rectangle 49">
              <a:extLst>
                <a:ext uri="{FF2B5EF4-FFF2-40B4-BE49-F238E27FC236}">
                  <a16:creationId xmlns:a16="http://schemas.microsoft.com/office/drawing/2014/main" xmlns="" id="{554EEDE5-4214-45CE-AEB7-9D74808F2C6C}"/>
                </a:ext>
              </a:extLst>
            </p:cNvPr>
            <p:cNvSpPr/>
            <p:nvPr/>
          </p:nvSpPr>
          <p:spPr>
            <a:xfrm>
              <a:off x="6365664" y="6198894"/>
              <a:ext cx="1141955" cy="324261"/>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gn="ctr">
                <a:lnSpc>
                  <a:spcPct val="100000"/>
                </a:lnSpc>
                <a:spcBef>
                  <a:spcPts val="37"/>
                </a:spcBef>
                <a:spcAft>
                  <a:spcPts val="37"/>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pPr>
              <a:r>
                <a:rPr lang="en-US" sz="800" b="0" strike="noStrike" spc="-1" dirty="0">
                  <a:solidFill>
                    <a:srgbClr val="000000"/>
                  </a:solidFill>
                  <a:latin typeface="Arial"/>
                </a:rPr>
                <a:t>End Effector</a:t>
              </a:r>
              <a:endParaRPr lang="en-US" sz="800" b="0" strike="noStrike" spc="-1" dirty="0">
                <a:solidFill>
                  <a:srgbClr val="FFFFFF"/>
                </a:solidFill>
                <a:latin typeface="Times New Roman"/>
              </a:endParaRPr>
            </a:p>
          </p:txBody>
        </p:sp>
        <p:pic>
          <p:nvPicPr>
            <p:cNvPr id="12" name="Picture 11">
              <a:extLst>
                <a:ext uri="{FF2B5EF4-FFF2-40B4-BE49-F238E27FC236}">
                  <a16:creationId xmlns:a16="http://schemas.microsoft.com/office/drawing/2014/main" xmlns="" id="{801275B9-D317-4514-88A4-826C22141CE8}"/>
                </a:ext>
              </a:extLst>
            </p:cNvPr>
            <p:cNvPicPr>
              <a:picLocks noChangeAspect="1"/>
            </p:cNvPicPr>
            <p:nvPr/>
          </p:nvPicPr>
          <p:blipFill>
            <a:blip r:embed="rId8"/>
            <a:stretch/>
          </p:blipFill>
          <p:spPr>
            <a:xfrm>
              <a:off x="6433722" y="5412754"/>
              <a:ext cx="1005840" cy="751080"/>
            </a:xfrm>
            <a:prstGeom prst="rect">
              <a:avLst/>
            </a:prstGeom>
            <a:ln w="0">
              <a:noFill/>
            </a:ln>
          </p:spPr>
        </p:pic>
        <p:pic>
          <p:nvPicPr>
            <p:cNvPr id="13" name="Picture 12">
              <a:extLst>
                <a:ext uri="{FF2B5EF4-FFF2-40B4-BE49-F238E27FC236}">
                  <a16:creationId xmlns:a16="http://schemas.microsoft.com/office/drawing/2014/main" xmlns="" id="{8DF5C440-7591-4323-AFB0-5F29C93C6C92}"/>
                </a:ext>
              </a:extLst>
            </p:cNvPr>
            <p:cNvPicPr>
              <a:picLocks noChangeAspect="1"/>
            </p:cNvPicPr>
            <p:nvPr/>
          </p:nvPicPr>
          <p:blipFill>
            <a:blip r:embed="rId9"/>
            <a:stretch/>
          </p:blipFill>
          <p:spPr>
            <a:xfrm>
              <a:off x="4790209" y="5162351"/>
              <a:ext cx="1097280" cy="1097280"/>
            </a:xfrm>
            <a:prstGeom prst="rect">
              <a:avLst/>
            </a:prstGeom>
            <a:ln w="0">
              <a:noFill/>
            </a:ln>
          </p:spPr>
        </p:pic>
        <p:pic>
          <p:nvPicPr>
            <p:cNvPr id="14" name="Picture 13">
              <a:extLst>
                <a:ext uri="{FF2B5EF4-FFF2-40B4-BE49-F238E27FC236}">
                  <a16:creationId xmlns:a16="http://schemas.microsoft.com/office/drawing/2014/main" xmlns="" id="{28A6A1C1-52F3-4257-B27A-FFC21B8B42AA}"/>
                </a:ext>
              </a:extLst>
            </p:cNvPr>
            <p:cNvPicPr>
              <a:picLocks noChangeAspect="1"/>
            </p:cNvPicPr>
            <p:nvPr/>
          </p:nvPicPr>
          <p:blipFill>
            <a:blip r:embed="rId10" cstate="print">
              <a:extLst>
                <a:ext uri="{BEBA8EAE-BF5A-486C-A8C5-ECC9F3942E4B}">
                  <a14:imgProps xmlns:a14="http://schemas.microsoft.com/office/drawing/2010/main">
                    <a14:imgLayer r:embed="rId11">
                      <a14:imgEffect>
                        <a14:brightnessContrast bright="20000"/>
                      </a14:imgEffect>
                    </a14:imgLayer>
                  </a14:imgProps>
                </a:ext>
                <a:ext uri="{28A0092B-C50C-407E-A947-70E740481C1C}">
                  <a14:useLocalDpi xmlns:a14="http://schemas.microsoft.com/office/drawing/2010/main" val="0"/>
                </a:ext>
              </a:extLst>
            </a:blip>
            <a:stretch>
              <a:fillRect/>
            </a:stretch>
          </p:blipFill>
          <p:spPr>
            <a:xfrm>
              <a:off x="5849613" y="2150022"/>
              <a:ext cx="1005840" cy="754380"/>
            </a:xfrm>
            <a:prstGeom prst="rect">
              <a:avLst/>
            </a:prstGeom>
          </p:spPr>
        </p:pic>
      </p:grpSp>
      <p:sp>
        <p:nvSpPr>
          <p:cNvPr id="16" name="TextBox 15">
            <a:extLst>
              <a:ext uri="{FF2B5EF4-FFF2-40B4-BE49-F238E27FC236}">
                <a16:creationId xmlns:a16="http://schemas.microsoft.com/office/drawing/2014/main" xmlns="" id="{7D789898-57C8-4E20-BC41-9E440CD91502}"/>
              </a:ext>
            </a:extLst>
          </p:cNvPr>
          <p:cNvSpPr txBox="1"/>
          <p:nvPr/>
        </p:nvSpPr>
        <p:spPr>
          <a:xfrm>
            <a:off x="6133144" y="6245853"/>
            <a:ext cx="1171575" cy="276999"/>
          </a:xfrm>
          <a:prstGeom prst="rect">
            <a:avLst/>
          </a:prstGeom>
          <a:noFill/>
        </p:spPr>
        <p:txBody>
          <a:bodyPr wrap="square" rtlCol="0">
            <a:spAutoFit/>
          </a:bodyPr>
          <a:lstStyle/>
          <a:p>
            <a:r>
              <a:rPr lang="en-US" sz="1200" dirty="0" err="1"/>
              <a:t>BaLTO</a:t>
            </a:r>
            <a:r>
              <a:rPr lang="en-US" sz="1200" dirty="0"/>
              <a:t> CubeSat</a:t>
            </a:r>
          </a:p>
        </p:txBody>
      </p:sp>
      <p:pic>
        <p:nvPicPr>
          <p:cNvPr id="18" name="Picture 17">
            <a:extLst>
              <a:ext uri="{FF2B5EF4-FFF2-40B4-BE49-F238E27FC236}">
                <a16:creationId xmlns:a16="http://schemas.microsoft.com/office/drawing/2014/main" xmlns="" id="{7BC701E8-5553-4A69-908A-10527465F7C6}"/>
              </a:ext>
            </a:extLst>
          </p:cNvPr>
          <p:cNvPicPr>
            <a:picLocks noChangeAspect="1"/>
          </p:cNvPicPr>
          <p:nvPr/>
        </p:nvPicPr>
        <p:blipFill>
          <a:blip r:embed="rId12"/>
          <a:stretch>
            <a:fillRect/>
          </a:stretch>
        </p:blipFill>
        <p:spPr>
          <a:xfrm>
            <a:off x="808110" y="4966845"/>
            <a:ext cx="2524376" cy="1463040"/>
          </a:xfrm>
          <a:prstGeom prst="rect">
            <a:avLst/>
          </a:prstGeom>
        </p:spPr>
      </p:pic>
      <p:sp>
        <p:nvSpPr>
          <p:cNvPr id="19" name="TextBox 18">
            <a:extLst>
              <a:ext uri="{FF2B5EF4-FFF2-40B4-BE49-F238E27FC236}">
                <a16:creationId xmlns:a16="http://schemas.microsoft.com/office/drawing/2014/main" xmlns="" id="{9C2C9E53-7D3C-47AB-864A-42CAC6261ECE}"/>
              </a:ext>
            </a:extLst>
          </p:cNvPr>
          <p:cNvSpPr txBox="1"/>
          <p:nvPr/>
        </p:nvSpPr>
        <p:spPr>
          <a:xfrm>
            <a:off x="805590" y="6429885"/>
            <a:ext cx="2524376" cy="276999"/>
          </a:xfrm>
          <a:prstGeom prst="rect">
            <a:avLst/>
          </a:prstGeom>
          <a:noFill/>
        </p:spPr>
        <p:txBody>
          <a:bodyPr wrap="square" rtlCol="0">
            <a:spAutoFit/>
          </a:bodyPr>
          <a:lstStyle/>
          <a:p>
            <a:pPr algn="ctr"/>
            <a:r>
              <a:rPr lang="en-US" sz="1200" dirty="0"/>
              <a:t>Image taken with </a:t>
            </a:r>
            <a:r>
              <a:rPr lang="en-US" sz="1200" dirty="0" err="1"/>
              <a:t>BaLTO</a:t>
            </a:r>
            <a:r>
              <a:rPr lang="en-US" sz="1200" dirty="0"/>
              <a:t> LWIR sensor</a:t>
            </a:r>
          </a:p>
        </p:txBody>
      </p:sp>
    </p:spTree>
    <p:extLst>
      <p:ext uri="{BB962C8B-B14F-4D97-AF65-F5344CB8AC3E}">
        <p14:creationId xmlns:p14="http://schemas.microsoft.com/office/powerpoint/2010/main" val="616805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AB7EE59-7E3A-651D-6636-228CB304A063}"/>
              </a:ext>
            </a:extLst>
          </p:cNvPr>
          <p:cNvSpPr>
            <a:spLocks noGrp="1"/>
          </p:cNvSpPr>
          <p:nvPr>
            <p:ph type="title"/>
          </p:nvPr>
        </p:nvSpPr>
        <p:spPr/>
        <p:txBody>
          <a:bodyPr/>
          <a:lstStyle/>
          <a:p>
            <a:r>
              <a:rPr lang="en-US" dirty="0"/>
              <a:t>Payload Mode</a:t>
            </a:r>
          </a:p>
        </p:txBody>
      </p:sp>
      <p:sp>
        <p:nvSpPr>
          <p:cNvPr id="3" name="Content Placeholder 2">
            <a:extLst>
              <a:ext uri="{FF2B5EF4-FFF2-40B4-BE49-F238E27FC236}">
                <a16:creationId xmlns:a16="http://schemas.microsoft.com/office/drawing/2014/main" xmlns="" id="{9B65B763-C0EE-C23D-50EB-A9D6AF4C9ACE}"/>
              </a:ext>
            </a:extLst>
          </p:cNvPr>
          <p:cNvSpPr>
            <a:spLocks noGrp="1"/>
          </p:cNvSpPr>
          <p:nvPr>
            <p:ph idx="1"/>
          </p:nvPr>
        </p:nvSpPr>
        <p:spPr/>
        <p:txBody>
          <a:bodyPr/>
          <a:lstStyle/>
          <a:p>
            <a:r>
              <a:rPr lang="en-US" dirty="0"/>
              <a:t>Checks Rx port for latest command data.</a:t>
            </a:r>
          </a:p>
          <a:p>
            <a:pPr lvl="1"/>
            <a:r>
              <a:rPr lang="en-US" dirty="0"/>
              <a:t>Mostly user inputs from website</a:t>
            </a:r>
          </a:p>
          <a:p>
            <a:r>
              <a:rPr lang="en-US" dirty="0"/>
              <a:t>Sends data to payload and executes commands</a:t>
            </a:r>
          </a:p>
          <a:p>
            <a:r>
              <a:rPr lang="en-US" dirty="0"/>
              <a:t>When a photo is requested from GS, the sat will burst down a photo</a:t>
            </a:r>
          </a:p>
        </p:txBody>
      </p:sp>
    </p:spTree>
    <p:extLst>
      <p:ext uri="{BB962C8B-B14F-4D97-AF65-F5344CB8AC3E}">
        <p14:creationId xmlns:p14="http://schemas.microsoft.com/office/powerpoint/2010/main" val="118806865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 the Air (OTA)(Radio) Commands</a:t>
            </a:r>
          </a:p>
        </p:txBody>
      </p:sp>
      <p:sp>
        <p:nvSpPr>
          <p:cNvPr id="3" name="Content Placeholder 2"/>
          <p:cNvSpPr>
            <a:spLocks noGrp="1"/>
          </p:cNvSpPr>
          <p:nvPr>
            <p:ph idx="1"/>
          </p:nvPr>
        </p:nvSpPr>
        <p:spPr/>
        <p:txBody>
          <a:bodyPr/>
          <a:lstStyle/>
          <a:p>
            <a:r>
              <a:rPr lang="en-US" dirty="0"/>
              <a:t>Separate packet structures for 2 modes, </a:t>
            </a:r>
            <a:r>
              <a:rPr lang="en-US" dirty="0">
                <a:highlight>
                  <a:srgbClr val="FFFF00"/>
                </a:highlight>
              </a:rPr>
              <a:t>beacon</a:t>
            </a:r>
            <a:r>
              <a:rPr lang="en-US" dirty="0"/>
              <a:t> and </a:t>
            </a:r>
            <a:r>
              <a:rPr lang="en-US" dirty="0">
                <a:highlight>
                  <a:srgbClr val="FFFF00"/>
                </a:highlight>
              </a:rPr>
              <a:t>connected</a:t>
            </a:r>
            <a:r>
              <a:rPr lang="en-US" dirty="0"/>
              <a:t>.</a:t>
            </a:r>
          </a:p>
          <a:p>
            <a:r>
              <a:rPr lang="en-US" dirty="0" err="1"/>
              <a:t>RadioHead</a:t>
            </a:r>
            <a:r>
              <a:rPr lang="en-US" dirty="0"/>
              <a:t> is the background library used by the GS and the sat. It does most of the handling for a header and ACK response.</a:t>
            </a:r>
          </a:p>
          <a:p>
            <a:r>
              <a:rPr lang="en-US" dirty="0"/>
              <a:t>The Satellite will receive commands from the ground-station less than 240bytes.</a:t>
            </a:r>
          </a:p>
          <a:p>
            <a:endParaRPr lang="en-US" dirty="0"/>
          </a:p>
          <a:p>
            <a:endParaRPr lang="en-US" dirty="0"/>
          </a:p>
        </p:txBody>
      </p:sp>
    </p:spTree>
    <p:extLst>
      <p:ext uri="{BB962C8B-B14F-4D97-AF65-F5344CB8AC3E}">
        <p14:creationId xmlns:p14="http://schemas.microsoft.com/office/powerpoint/2010/main" val="272076237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Default “Beacon Mode” Radio Mode</a:t>
            </a:r>
          </a:p>
        </p:txBody>
      </p:sp>
      <p:sp>
        <p:nvSpPr>
          <p:cNvPr id="10" name="Rectangle: Rounded Corners 9">
            <a:extLst>
              <a:ext uri="{FF2B5EF4-FFF2-40B4-BE49-F238E27FC236}">
                <a16:creationId xmlns:a16="http://schemas.microsoft.com/office/drawing/2014/main" xmlns="" id="{BFE43E3E-ACB0-C2B5-AF38-F9D5EA1FC824}"/>
              </a:ext>
            </a:extLst>
          </p:cNvPr>
          <p:cNvSpPr/>
          <p:nvPr/>
        </p:nvSpPr>
        <p:spPr>
          <a:xfrm>
            <a:off x="4985978" y="2299515"/>
            <a:ext cx="1451296" cy="738231"/>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Transmit Beacon</a:t>
            </a:r>
          </a:p>
        </p:txBody>
      </p:sp>
      <p:sp>
        <p:nvSpPr>
          <p:cNvPr id="13" name="Flowchart: Decision 12">
            <a:extLst>
              <a:ext uri="{FF2B5EF4-FFF2-40B4-BE49-F238E27FC236}">
                <a16:creationId xmlns:a16="http://schemas.microsoft.com/office/drawing/2014/main" xmlns="" id="{400A306C-835C-5AC1-5855-0E7D676563AC}"/>
              </a:ext>
            </a:extLst>
          </p:cNvPr>
          <p:cNvSpPr/>
          <p:nvPr/>
        </p:nvSpPr>
        <p:spPr>
          <a:xfrm>
            <a:off x="4919070" y="3260359"/>
            <a:ext cx="1593906" cy="1065249"/>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err="1"/>
              <a:t>Recieve</a:t>
            </a:r>
            <a:r>
              <a:rPr lang="en-US" sz="1100" dirty="0"/>
              <a:t> response?</a:t>
            </a:r>
          </a:p>
        </p:txBody>
      </p:sp>
      <p:cxnSp>
        <p:nvCxnSpPr>
          <p:cNvPr id="22" name="Straight Connector 21">
            <a:extLst>
              <a:ext uri="{FF2B5EF4-FFF2-40B4-BE49-F238E27FC236}">
                <a16:creationId xmlns:a16="http://schemas.microsoft.com/office/drawing/2014/main" xmlns="" id="{23B64909-B1E2-D1C4-28B1-EC84AAC38DD2}"/>
              </a:ext>
            </a:extLst>
          </p:cNvPr>
          <p:cNvCxnSpPr>
            <a:cxnSpLocks/>
            <a:stCxn id="13" idx="1"/>
          </p:cNvCxnSpPr>
          <p:nvPr/>
        </p:nvCxnSpPr>
        <p:spPr>
          <a:xfrm flipH="1" flipV="1">
            <a:off x="3815717" y="3792983"/>
            <a:ext cx="1103353"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xmlns="" id="{9926A3EF-FD47-D914-C092-507F1EC3440A}"/>
              </a:ext>
            </a:extLst>
          </p:cNvPr>
          <p:cNvCxnSpPr>
            <a:cxnSpLocks/>
          </p:cNvCxnSpPr>
          <p:nvPr/>
        </p:nvCxnSpPr>
        <p:spPr>
          <a:xfrm flipV="1">
            <a:off x="3815717" y="2668630"/>
            <a:ext cx="0" cy="1124353"/>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xmlns="" id="{03C659AD-101B-03F7-8768-302428FC72A5}"/>
              </a:ext>
            </a:extLst>
          </p:cNvPr>
          <p:cNvCxnSpPr>
            <a:endCxn id="10" idx="1"/>
          </p:cNvCxnSpPr>
          <p:nvPr/>
        </p:nvCxnSpPr>
        <p:spPr>
          <a:xfrm>
            <a:off x="3815717" y="2668630"/>
            <a:ext cx="1170261"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xmlns="" id="{5C036299-1F82-DF78-5E43-1EDC88651DC3}"/>
              </a:ext>
            </a:extLst>
          </p:cNvPr>
          <p:cNvSpPr txBox="1"/>
          <p:nvPr/>
        </p:nvSpPr>
        <p:spPr>
          <a:xfrm>
            <a:off x="4279135" y="3494857"/>
            <a:ext cx="455574" cy="369332"/>
          </a:xfrm>
          <a:prstGeom prst="rect">
            <a:avLst/>
          </a:prstGeom>
          <a:noFill/>
        </p:spPr>
        <p:txBody>
          <a:bodyPr wrap="none" rtlCol="0">
            <a:spAutoFit/>
          </a:bodyPr>
          <a:lstStyle/>
          <a:p>
            <a:r>
              <a:rPr lang="en-US" dirty="0"/>
              <a:t>No</a:t>
            </a:r>
          </a:p>
        </p:txBody>
      </p:sp>
      <p:cxnSp>
        <p:nvCxnSpPr>
          <p:cNvPr id="33" name="Straight Arrow Connector 32">
            <a:extLst>
              <a:ext uri="{FF2B5EF4-FFF2-40B4-BE49-F238E27FC236}">
                <a16:creationId xmlns:a16="http://schemas.microsoft.com/office/drawing/2014/main" xmlns="" id="{458B0B4E-7788-ABCF-61AD-FB96EDB5548C}"/>
              </a:ext>
            </a:extLst>
          </p:cNvPr>
          <p:cNvCxnSpPr>
            <a:cxnSpLocks/>
            <a:stCxn id="10" idx="2"/>
            <a:endCxn id="13" idx="0"/>
          </p:cNvCxnSpPr>
          <p:nvPr/>
        </p:nvCxnSpPr>
        <p:spPr>
          <a:xfrm>
            <a:off x="5711626" y="3037746"/>
            <a:ext cx="4397" cy="2226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Rectangle: Rounded Corners 38">
            <a:extLst>
              <a:ext uri="{FF2B5EF4-FFF2-40B4-BE49-F238E27FC236}">
                <a16:creationId xmlns:a16="http://schemas.microsoft.com/office/drawing/2014/main" xmlns="" id="{6B42F794-BCF2-4218-F8BF-701F06D15996}"/>
              </a:ext>
            </a:extLst>
          </p:cNvPr>
          <p:cNvSpPr/>
          <p:nvPr/>
        </p:nvSpPr>
        <p:spPr>
          <a:xfrm>
            <a:off x="4914673" y="4917336"/>
            <a:ext cx="1593906" cy="71342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Execute Command</a:t>
            </a:r>
          </a:p>
        </p:txBody>
      </p:sp>
      <p:cxnSp>
        <p:nvCxnSpPr>
          <p:cNvPr id="41" name="Straight Arrow Connector 40">
            <a:extLst>
              <a:ext uri="{FF2B5EF4-FFF2-40B4-BE49-F238E27FC236}">
                <a16:creationId xmlns:a16="http://schemas.microsoft.com/office/drawing/2014/main" xmlns="" id="{85D6B77A-B4CE-680A-16E7-E18C438CFE05}"/>
              </a:ext>
            </a:extLst>
          </p:cNvPr>
          <p:cNvCxnSpPr>
            <a:cxnSpLocks/>
            <a:stCxn id="13" idx="2"/>
            <a:endCxn id="39" idx="0"/>
          </p:cNvCxnSpPr>
          <p:nvPr/>
        </p:nvCxnSpPr>
        <p:spPr>
          <a:xfrm flipH="1">
            <a:off x="5711626" y="4325608"/>
            <a:ext cx="4397" cy="5917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xmlns="" id="{7B846C8B-5A5B-3663-F959-BDF9413A5C3C}"/>
              </a:ext>
            </a:extLst>
          </p:cNvPr>
          <p:cNvCxnSpPr>
            <a:cxnSpLocks/>
          </p:cNvCxnSpPr>
          <p:nvPr/>
        </p:nvCxnSpPr>
        <p:spPr>
          <a:xfrm flipH="1">
            <a:off x="3815717" y="6098893"/>
            <a:ext cx="109895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xmlns="" id="{E0247F07-FA47-ED0A-248A-67DC410C3C21}"/>
              </a:ext>
            </a:extLst>
          </p:cNvPr>
          <p:cNvCxnSpPr>
            <a:cxnSpLocks/>
          </p:cNvCxnSpPr>
          <p:nvPr/>
        </p:nvCxnSpPr>
        <p:spPr>
          <a:xfrm flipV="1">
            <a:off x="3819678" y="3925760"/>
            <a:ext cx="1330054" cy="21250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1" name="TextBox 80">
            <a:extLst>
              <a:ext uri="{FF2B5EF4-FFF2-40B4-BE49-F238E27FC236}">
                <a16:creationId xmlns:a16="http://schemas.microsoft.com/office/drawing/2014/main" xmlns="" id="{F0A9CE0D-C695-2F2D-4D26-978DC94C9804}"/>
              </a:ext>
            </a:extLst>
          </p:cNvPr>
          <p:cNvSpPr txBox="1"/>
          <p:nvPr/>
        </p:nvSpPr>
        <p:spPr>
          <a:xfrm>
            <a:off x="5802623" y="4436577"/>
            <a:ext cx="485518" cy="369332"/>
          </a:xfrm>
          <a:prstGeom prst="rect">
            <a:avLst/>
          </a:prstGeom>
          <a:noFill/>
        </p:spPr>
        <p:txBody>
          <a:bodyPr wrap="none" rtlCol="0">
            <a:spAutoFit/>
          </a:bodyPr>
          <a:lstStyle/>
          <a:p>
            <a:r>
              <a:rPr lang="en-US" dirty="0"/>
              <a:t>Yes</a:t>
            </a:r>
          </a:p>
        </p:txBody>
      </p:sp>
      <p:sp>
        <p:nvSpPr>
          <p:cNvPr id="99" name="Rectangle: Rounded Corners 98">
            <a:extLst>
              <a:ext uri="{FF2B5EF4-FFF2-40B4-BE49-F238E27FC236}">
                <a16:creationId xmlns:a16="http://schemas.microsoft.com/office/drawing/2014/main" xmlns="" id="{23293E8F-8212-09A1-2189-C76E56E94AF6}"/>
              </a:ext>
            </a:extLst>
          </p:cNvPr>
          <p:cNvSpPr/>
          <p:nvPr/>
        </p:nvSpPr>
        <p:spPr>
          <a:xfrm>
            <a:off x="4914673" y="5742183"/>
            <a:ext cx="1593906" cy="71342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Transmit Response</a:t>
            </a:r>
          </a:p>
        </p:txBody>
      </p:sp>
      <p:pic>
        <p:nvPicPr>
          <p:cNvPr id="3" name="Picture 2"/>
          <p:cNvPicPr>
            <a:picLocks noChangeAspect="1"/>
          </p:cNvPicPr>
          <p:nvPr/>
        </p:nvPicPr>
        <p:blipFill>
          <a:blip r:embed="rId2"/>
          <a:stretch>
            <a:fillRect/>
          </a:stretch>
        </p:blipFill>
        <p:spPr>
          <a:xfrm>
            <a:off x="3215007" y="1901674"/>
            <a:ext cx="4420733" cy="4605820"/>
          </a:xfrm>
          <a:prstGeom prst="rect">
            <a:avLst/>
          </a:prstGeom>
        </p:spPr>
      </p:pic>
    </p:spTree>
    <p:extLst>
      <p:ext uri="{BB962C8B-B14F-4D97-AF65-F5344CB8AC3E}">
        <p14:creationId xmlns:p14="http://schemas.microsoft.com/office/powerpoint/2010/main" val="417027914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Radio </a:t>
            </a:r>
            <a:r>
              <a:rPr lang="en-US" dirty="0"/>
              <a:t>Packet Structure</a:t>
            </a:r>
          </a:p>
        </p:txBody>
      </p:sp>
      <p:sp>
        <p:nvSpPr>
          <p:cNvPr id="4" name="Rectangle 3"/>
          <p:cNvSpPr/>
          <p:nvPr/>
        </p:nvSpPr>
        <p:spPr>
          <a:xfrm>
            <a:off x="83191" y="2496132"/>
            <a:ext cx="1697505" cy="12521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RadioHead</a:t>
            </a:r>
            <a:r>
              <a:rPr lang="en-US" dirty="0"/>
              <a:t> Header</a:t>
            </a:r>
          </a:p>
          <a:p>
            <a:pPr algn="ctr"/>
            <a:r>
              <a:rPr lang="en-US" dirty="0"/>
              <a:t>4 Bytes</a:t>
            </a:r>
          </a:p>
        </p:txBody>
      </p:sp>
      <p:sp>
        <p:nvSpPr>
          <p:cNvPr id="5" name="Rectangle 4"/>
          <p:cNvSpPr/>
          <p:nvPr/>
        </p:nvSpPr>
        <p:spPr>
          <a:xfrm>
            <a:off x="5385639" y="2491189"/>
            <a:ext cx="1702668" cy="12521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Command / response code</a:t>
            </a:r>
          </a:p>
          <a:p>
            <a:pPr algn="ctr"/>
            <a:r>
              <a:rPr lang="en-US" dirty="0"/>
              <a:t>2 bytes</a:t>
            </a:r>
          </a:p>
        </p:txBody>
      </p:sp>
      <p:sp>
        <p:nvSpPr>
          <p:cNvPr id="6" name="Rectangle 5"/>
          <p:cNvSpPr/>
          <p:nvPr/>
        </p:nvSpPr>
        <p:spPr>
          <a:xfrm>
            <a:off x="7213875" y="2491188"/>
            <a:ext cx="1497380" cy="12521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Args</a:t>
            </a:r>
            <a:endParaRPr lang="en-US" dirty="0"/>
          </a:p>
        </p:txBody>
      </p:sp>
      <p:sp>
        <p:nvSpPr>
          <p:cNvPr id="3" name="TextBox 2">
            <a:extLst>
              <a:ext uri="{FF2B5EF4-FFF2-40B4-BE49-F238E27FC236}">
                <a16:creationId xmlns:a16="http://schemas.microsoft.com/office/drawing/2014/main" xmlns="" id="{BCA90853-9839-2429-261F-BB88EF111169}"/>
              </a:ext>
            </a:extLst>
          </p:cNvPr>
          <p:cNvSpPr txBox="1"/>
          <p:nvPr/>
        </p:nvSpPr>
        <p:spPr>
          <a:xfrm>
            <a:off x="838200" y="1990650"/>
            <a:ext cx="2927725" cy="369332"/>
          </a:xfrm>
          <a:prstGeom prst="rect">
            <a:avLst/>
          </a:prstGeom>
          <a:noFill/>
        </p:spPr>
        <p:txBody>
          <a:bodyPr wrap="none" rtlCol="0">
            <a:spAutoFit/>
          </a:bodyPr>
          <a:lstStyle/>
          <a:p>
            <a:r>
              <a:rPr lang="en-US" dirty="0"/>
              <a:t>Transmit / Receive both sides</a:t>
            </a:r>
          </a:p>
        </p:txBody>
      </p:sp>
      <p:sp>
        <p:nvSpPr>
          <p:cNvPr id="11" name="Rectangle 10">
            <a:extLst>
              <a:ext uri="{FF2B5EF4-FFF2-40B4-BE49-F238E27FC236}">
                <a16:creationId xmlns:a16="http://schemas.microsoft.com/office/drawing/2014/main" xmlns="" id="{6DC1195B-0B3C-25D4-CDBC-CD58AE4A1921}"/>
              </a:ext>
            </a:extLst>
          </p:cNvPr>
          <p:cNvSpPr/>
          <p:nvPr/>
        </p:nvSpPr>
        <p:spPr>
          <a:xfrm>
            <a:off x="1906264" y="2496132"/>
            <a:ext cx="1621579" cy="12521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Super Secret Code</a:t>
            </a:r>
          </a:p>
          <a:p>
            <a:pPr algn="ctr"/>
            <a:r>
              <a:rPr lang="en-US" dirty="0"/>
              <a:t>X bytes</a:t>
            </a:r>
          </a:p>
        </p:txBody>
      </p:sp>
      <p:sp>
        <p:nvSpPr>
          <p:cNvPr id="16" name="Rectangle 15">
            <a:extLst>
              <a:ext uri="{FF2B5EF4-FFF2-40B4-BE49-F238E27FC236}">
                <a16:creationId xmlns:a16="http://schemas.microsoft.com/office/drawing/2014/main" xmlns="" id="{49A30706-66E9-38F9-8F3B-FD4EE286B6C9}"/>
              </a:ext>
            </a:extLst>
          </p:cNvPr>
          <p:cNvSpPr/>
          <p:nvPr/>
        </p:nvSpPr>
        <p:spPr>
          <a:xfrm>
            <a:off x="8865845" y="2491187"/>
            <a:ext cx="1621579" cy="12521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Command</a:t>
            </a:r>
          </a:p>
          <a:p>
            <a:pPr algn="ctr"/>
            <a:r>
              <a:rPr lang="en-US" dirty="0"/>
              <a:t>2 bytes</a:t>
            </a:r>
          </a:p>
        </p:txBody>
      </p:sp>
      <p:sp>
        <p:nvSpPr>
          <p:cNvPr id="19" name="Rectangle 18">
            <a:extLst>
              <a:ext uri="{FF2B5EF4-FFF2-40B4-BE49-F238E27FC236}">
                <a16:creationId xmlns:a16="http://schemas.microsoft.com/office/drawing/2014/main" xmlns="" id="{5C7650EC-533B-5DC9-BB39-73DCF5769B03}"/>
              </a:ext>
            </a:extLst>
          </p:cNvPr>
          <p:cNvSpPr/>
          <p:nvPr/>
        </p:nvSpPr>
        <p:spPr>
          <a:xfrm>
            <a:off x="10605110" y="2491187"/>
            <a:ext cx="1497380" cy="12521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22" name="Rectangle 21">
            <a:extLst>
              <a:ext uri="{FF2B5EF4-FFF2-40B4-BE49-F238E27FC236}">
                <a16:creationId xmlns:a16="http://schemas.microsoft.com/office/drawing/2014/main" xmlns="" id="{EC44FD4B-42A0-3BC6-1AAE-90B3D3CF33CE}"/>
              </a:ext>
            </a:extLst>
          </p:cNvPr>
          <p:cNvSpPr/>
          <p:nvPr/>
        </p:nvSpPr>
        <p:spPr>
          <a:xfrm>
            <a:off x="3654780" y="2491189"/>
            <a:ext cx="1621579" cy="12521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Our Header</a:t>
            </a:r>
          </a:p>
          <a:p>
            <a:pPr algn="ctr"/>
            <a:r>
              <a:rPr lang="en-US" dirty="0"/>
              <a:t>2 bytes</a:t>
            </a:r>
          </a:p>
        </p:txBody>
      </p:sp>
      <p:sp>
        <p:nvSpPr>
          <p:cNvPr id="12" name="Rectangle 11">
            <a:extLst>
              <a:ext uri="{FF2B5EF4-FFF2-40B4-BE49-F238E27FC236}">
                <a16:creationId xmlns:a16="http://schemas.microsoft.com/office/drawing/2014/main" xmlns="" id="{EC44FD4B-42A0-3BC6-1AAE-90B3D3CF33CE}"/>
              </a:ext>
            </a:extLst>
          </p:cNvPr>
          <p:cNvSpPr/>
          <p:nvPr/>
        </p:nvSpPr>
        <p:spPr>
          <a:xfrm>
            <a:off x="2743200" y="4217016"/>
            <a:ext cx="2154219" cy="13023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If multi-packet flag,</a:t>
            </a:r>
          </a:p>
          <a:p>
            <a:pPr algn="ctr"/>
            <a:r>
              <a:rPr lang="en-US" dirty="0" smtClean="0"/>
              <a:t>4 bytes for packet counts</a:t>
            </a:r>
            <a:endParaRPr lang="en-US" dirty="0"/>
          </a:p>
        </p:txBody>
      </p:sp>
      <p:cxnSp>
        <p:nvCxnSpPr>
          <p:cNvPr id="8" name="Straight Arrow Connector 7"/>
          <p:cNvCxnSpPr/>
          <p:nvPr/>
        </p:nvCxnSpPr>
        <p:spPr>
          <a:xfrm flipV="1">
            <a:off x="5305381" y="3743339"/>
            <a:ext cx="1" cy="11248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a:endCxn id="12" idx="3"/>
          </p:cNvCxnSpPr>
          <p:nvPr/>
        </p:nvCxnSpPr>
        <p:spPr>
          <a:xfrm flipH="1" flipV="1">
            <a:off x="4897419" y="4868184"/>
            <a:ext cx="407962" cy="378"/>
          </a:xfrm>
          <a:prstGeom prst="line">
            <a:avLst/>
          </a:prstGeom>
        </p:spPr>
        <p:style>
          <a:lnRef idx="1">
            <a:schemeClr val="accent1"/>
          </a:lnRef>
          <a:fillRef idx="0">
            <a:schemeClr val="accent1"/>
          </a:fillRef>
          <a:effectRef idx="0">
            <a:schemeClr val="accent1"/>
          </a:effectRef>
          <a:fontRef idx="minor">
            <a:schemeClr val="tx1"/>
          </a:fontRef>
        </p:style>
      </p:cxnSp>
      <p:sp>
        <p:nvSpPr>
          <p:cNvPr id="25" name="Content Placeholder 2"/>
          <p:cNvSpPr>
            <a:spLocks noGrp="1"/>
          </p:cNvSpPr>
          <p:nvPr>
            <p:ph idx="1"/>
          </p:nvPr>
        </p:nvSpPr>
        <p:spPr>
          <a:xfrm>
            <a:off x="5741438" y="4323469"/>
            <a:ext cx="4442254" cy="1633126"/>
          </a:xfrm>
        </p:spPr>
        <p:txBody>
          <a:bodyPr>
            <a:normAutofit fontScale="55000" lnSpcReduction="20000"/>
          </a:bodyPr>
          <a:lstStyle/>
          <a:p>
            <a:pPr marL="0" indent="0">
              <a:buNone/>
            </a:pPr>
            <a:r>
              <a:rPr lang="en-US" dirty="0" smtClean="0"/>
              <a:t>Our Packet:</a:t>
            </a:r>
          </a:p>
          <a:p>
            <a:r>
              <a:rPr lang="en-US" dirty="0" smtClean="0"/>
              <a:t>Bytes </a:t>
            </a:r>
            <a:r>
              <a:rPr lang="en-US" dirty="0"/>
              <a:t>1-2 : Flags (i.e. listen again, last transmission, </a:t>
            </a:r>
            <a:r>
              <a:rPr lang="en-US" dirty="0" err="1"/>
              <a:t>etc</a:t>
            </a:r>
            <a:r>
              <a:rPr lang="en-US" dirty="0"/>
              <a:t>…)</a:t>
            </a:r>
          </a:p>
          <a:p>
            <a:pPr lvl="1"/>
            <a:r>
              <a:rPr lang="en-US" dirty="0"/>
              <a:t>Idea: have a multi-packet flag  for the radio to listen again and look for packet number bytes?</a:t>
            </a:r>
          </a:p>
          <a:p>
            <a:r>
              <a:rPr lang="en-US" dirty="0"/>
              <a:t>Bytes 3-4 : packet number</a:t>
            </a:r>
          </a:p>
          <a:p>
            <a:r>
              <a:rPr lang="en-US" dirty="0"/>
              <a:t>Bytes 5-6 : number of packets to send</a:t>
            </a:r>
          </a:p>
        </p:txBody>
      </p:sp>
    </p:spTree>
    <p:extLst>
      <p:ext uri="{BB962C8B-B14F-4D97-AF65-F5344CB8AC3E}">
        <p14:creationId xmlns:p14="http://schemas.microsoft.com/office/powerpoint/2010/main" val="3400055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7748" y="-81414"/>
            <a:ext cx="10515600" cy="1325563"/>
          </a:xfrm>
        </p:spPr>
        <p:txBody>
          <a:bodyPr/>
          <a:lstStyle/>
          <a:p>
            <a:r>
              <a:rPr lang="en-US" dirty="0"/>
              <a:t>High-Speed “Connected</a:t>
            </a:r>
            <a:r>
              <a:rPr lang="en-US" sz="4000" dirty="0"/>
              <a:t>” Radio Mode</a:t>
            </a:r>
            <a:endParaRPr lang="en-US" dirty="0"/>
          </a:p>
        </p:txBody>
      </p:sp>
      <p:sp>
        <p:nvSpPr>
          <p:cNvPr id="8" name="TextBox 7">
            <a:extLst>
              <a:ext uri="{FF2B5EF4-FFF2-40B4-BE49-F238E27FC236}">
                <a16:creationId xmlns:a16="http://schemas.microsoft.com/office/drawing/2014/main" xmlns="" id="{D25D4A23-173B-4734-2D4D-EFC155A4C1E1}"/>
              </a:ext>
            </a:extLst>
          </p:cNvPr>
          <p:cNvSpPr txBox="1"/>
          <p:nvPr/>
        </p:nvSpPr>
        <p:spPr>
          <a:xfrm>
            <a:off x="280613" y="1001059"/>
            <a:ext cx="7227534" cy="646331"/>
          </a:xfrm>
          <a:prstGeom prst="rect">
            <a:avLst/>
          </a:prstGeom>
          <a:noFill/>
        </p:spPr>
        <p:txBody>
          <a:bodyPr wrap="square" rtlCol="0">
            <a:spAutoFit/>
          </a:bodyPr>
          <a:lstStyle/>
          <a:p>
            <a:r>
              <a:rPr lang="en-US" dirty="0"/>
              <a:t>Runs at frequency passed by start connected mode </a:t>
            </a:r>
            <a:r>
              <a:rPr lang="en-US" dirty="0" err="1" smtClean="0"/>
              <a:t>cmd</a:t>
            </a:r>
            <a:endParaRPr lang="en-US" dirty="0" smtClean="0"/>
          </a:p>
          <a:p>
            <a:r>
              <a:rPr lang="en-US" dirty="0" smtClean="0"/>
              <a:t>With a very short timeout also, ~0.5 sec</a:t>
            </a:r>
            <a:endParaRPr lang="en-US" dirty="0"/>
          </a:p>
        </p:txBody>
      </p:sp>
      <p:pic>
        <p:nvPicPr>
          <p:cNvPr id="6" name="Picture 5"/>
          <p:cNvPicPr>
            <a:picLocks noChangeAspect="1"/>
          </p:cNvPicPr>
          <p:nvPr/>
        </p:nvPicPr>
        <p:blipFill>
          <a:blip r:embed="rId2"/>
          <a:stretch>
            <a:fillRect/>
          </a:stretch>
        </p:blipFill>
        <p:spPr>
          <a:xfrm>
            <a:off x="2317990" y="1634826"/>
            <a:ext cx="6762810" cy="5223174"/>
          </a:xfrm>
          <a:prstGeom prst="rect">
            <a:avLst/>
          </a:prstGeom>
        </p:spPr>
      </p:pic>
    </p:spTree>
    <p:extLst>
      <p:ext uri="{BB962C8B-B14F-4D97-AF65-F5344CB8AC3E}">
        <p14:creationId xmlns:p14="http://schemas.microsoft.com/office/powerpoint/2010/main" val="375859485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5469" y="-43458"/>
            <a:ext cx="10515600" cy="1325563"/>
          </a:xfrm>
        </p:spPr>
        <p:txBody>
          <a:bodyPr/>
          <a:lstStyle/>
          <a:p>
            <a:r>
              <a:rPr lang="en-US" dirty="0"/>
              <a:t>Minimum Functionality (Payload)</a:t>
            </a:r>
          </a:p>
        </p:txBody>
      </p:sp>
      <p:sp>
        <p:nvSpPr>
          <p:cNvPr id="27" name="TextBox 26">
            <a:extLst>
              <a:ext uri="{FF2B5EF4-FFF2-40B4-BE49-F238E27FC236}">
                <a16:creationId xmlns:a16="http://schemas.microsoft.com/office/drawing/2014/main" xmlns="" id="{EAE34D67-0A46-BC8F-4B3D-D9857EE0F5D2}"/>
              </a:ext>
            </a:extLst>
          </p:cNvPr>
          <p:cNvSpPr txBox="1"/>
          <p:nvPr/>
        </p:nvSpPr>
        <p:spPr>
          <a:xfrm>
            <a:off x="280613" y="1001059"/>
            <a:ext cx="7227534" cy="369332"/>
          </a:xfrm>
          <a:prstGeom prst="rect">
            <a:avLst/>
          </a:prstGeom>
          <a:noFill/>
        </p:spPr>
        <p:txBody>
          <a:bodyPr wrap="square" rtlCol="0">
            <a:spAutoFit/>
          </a:bodyPr>
          <a:lstStyle/>
          <a:p>
            <a:r>
              <a:rPr lang="en-US" dirty="0"/>
              <a:t>Phase 1 goal overview</a:t>
            </a:r>
          </a:p>
        </p:txBody>
      </p:sp>
      <p:pic>
        <p:nvPicPr>
          <p:cNvPr id="4" name="Picture 3"/>
          <p:cNvPicPr>
            <a:picLocks noChangeAspect="1"/>
          </p:cNvPicPr>
          <p:nvPr/>
        </p:nvPicPr>
        <p:blipFill>
          <a:blip r:embed="rId2"/>
          <a:stretch>
            <a:fillRect/>
          </a:stretch>
        </p:blipFill>
        <p:spPr>
          <a:xfrm>
            <a:off x="1918033" y="1499286"/>
            <a:ext cx="8391380" cy="5187857"/>
          </a:xfrm>
          <a:prstGeom prst="rect">
            <a:avLst/>
          </a:prstGeom>
        </p:spPr>
      </p:pic>
    </p:spTree>
    <p:extLst>
      <p:ext uri="{BB962C8B-B14F-4D97-AF65-F5344CB8AC3E}">
        <p14:creationId xmlns:p14="http://schemas.microsoft.com/office/powerpoint/2010/main" val="419830574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adcs_task.py</a:t>
            </a:r>
          </a:p>
        </p:txBody>
      </p:sp>
      <p:sp>
        <p:nvSpPr>
          <p:cNvPr id="3" name="Content Placeholder 2"/>
          <p:cNvSpPr>
            <a:spLocks noGrp="1"/>
          </p:cNvSpPr>
          <p:nvPr>
            <p:ph idx="1"/>
          </p:nvPr>
        </p:nvSpPr>
        <p:spPr/>
        <p:txBody>
          <a:bodyPr/>
          <a:lstStyle/>
          <a:p>
            <a:r>
              <a:rPr lang="en-US" dirty="0"/>
              <a:t>Consult </a:t>
            </a:r>
            <a:r>
              <a:rPr lang="en-US" dirty="0" err="1"/>
              <a:t>CryoCube</a:t>
            </a:r>
            <a:r>
              <a:rPr lang="en-US" dirty="0"/>
              <a:t> code, Dr. Walker’s Dissertation, and Dr. Walker for details</a:t>
            </a:r>
          </a:p>
        </p:txBody>
      </p:sp>
    </p:spTree>
    <p:extLst>
      <p:ext uri="{BB962C8B-B14F-4D97-AF65-F5344CB8AC3E}">
        <p14:creationId xmlns:p14="http://schemas.microsoft.com/office/powerpoint/2010/main" val="366313311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7609" y="343793"/>
            <a:ext cx="10515600" cy="1325563"/>
          </a:xfrm>
        </p:spPr>
        <p:txBody>
          <a:bodyPr/>
          <a:lstStyle/>
          <a:p>
            <a:r>
              <a:rPr lang="en-US" dirty="0"/>
              <a:t>payload_task.py</a:t>
            </a:r>
          </a:p>
        </p:txBody>
      </p:sp>
      <p:sp>
        <p:nvSpPr>
          <p:cNvPr id="3" name="Content Placeholder 2"/>
          <p:cNvSpPr>
            <a:spLocks noGrp="1"/>
          </p:cNvSpPr>
          <p:nvPr>
            <p:ph idx="1"/>
          </p:nvPr>
        </p:nvSpPr>
        <p:spPr>
          <a:xfrm>
            <a:off x="662032" y="1448120"/>
            <a:ext cx="10515600" cy="4351338"/>
          </a:xfrm>
        </p:spPr>
        <p:txBody>
          <a:bodyPr/>
          <a:lstStyle/>
          <a:p>
            <a:r>
              <a:rPr lang="en-US" dirty="0" err="1"/>
              <a:t>Initated</a:t>
            </a:r>
            <a:r>
              <a:rPr lang="en-US" dirty="0"/>
              <a:t> by command </a:t>
            </a:r>
            <a:r>
              <a:rPr lang="en-US" dirty="0" err="1"/>
              <a:t>payload_start</a:t>
            </a:r>
            <a:r>
              <a:rPr lang="en-US" dirty="0"/>
              <a:t>:</a:t>
            </a:r>
          </a:p>
          <a:p>
            <a:endParaRPr lang="en-US" dirty="0"/>
          </a:p>
          <a:p>
            <a:endParaRPr lang="en-US" dirty="0"/>
          </a:p>
          <a:p>
            <a:endParaRPr lang="en-US" dirty="0"/>
          </a:p>
          <a:p>
            <a:endParaRPr lang="en-US" dirty="0"/>
          </a:p>
          <a:p>
            <a:endParaRPr lang="en-US" dirty="0"/>
          </a:p>
          <a:p>
            <a:r>
              <a:rPr lang="en-US" dirty="0"/>
              <a:t>This only gets camera data from the </a:t>
            </a:r>
            <a:r>
              <a:rPr lang="en-US" dirty="0" err="1"/>
              <a:t>openMV</a:t>
            </a:r>
            <a:r>
              <a:rPr lang="en-US" dirty="0"/>
              <a:t> if the </a:t>
            </a:r>
            <a:r>
              <a:rPr lang="en-US" dirty="0" err="1"/>
              <a:t>img_burst</a:t>
            </a:r>
            <a:r>
              <a:rPr lang="en-US" dirty="0"/>
              <a:t> flag is true. Otherwise, it will do nothing.</a:t>
            </a:r>
          </a:p>
          <a:p>
            <a:pPr lvl="1"/>
            <a:r>
              <a:rPr lang="en-US" dirty="0"/>
              <a:t>Other payload management tasks can go here</a:t>
            </a:r>
          </a:p>
        </p:txBody>
      </p:sp>
      <p:sp>
        <p:nvSpPr>
          <p:cNvPr id="4" name="Flowchart: Decision 3">
            <a:extLst>
              <a:ext uri="{FF2B5EF4-FFF2-40B4-BE49-F238E27FC236}">
                <a16:creationId xmlns:a16="http://schemas.microsoft.com/office/drawing/2014/main" xmlns="" id="{BE64D00F-FDDF-98D2-2BD0-D714D9CCC5E7}"/>
              </a:ext>
            </a:extLst>
          </p:cNvPr>
          <p:cNvSpPr/>
          <p:nvPr/>
        </p:nvSpPr>
        <p:spPr>
          <a:xfrm>
            <a:off x="2173798" y="2642531"/>
            <a:ext cx="1484851" cy="1241571"/>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Img</a:t>
            </a:r>
            <a:r>
              <a:rPr lang="en-US" dirty="0"/>
              <a:t> burst flag?</a:t>
            </a:r>
          </a:p>
        </p:txBody>
      </p:sp>
      <p:sp>
        <p:nvSpPr>
          <p:cNvPr id="5" name="Flowchart: Decision 4">
            <a:extLst>
              <a:ext uri="{FF2B5EF4-FFF2-40B4-BE49-F238E27FC236}">
                <a16:creationId xmlns:a16="http://schemas.microsoft.com/office/drawing/2014/main" xmlns="" id="{9EF1CACF-24B9-35BC-1747-995AE48CAB5D}"/>
              </a:ext>
            </a:extLst>
          </p:cNvPr>
          <p:cNvSpPr/>
          <p:nvPr/>
        </p:nvSpPr>
        <p:spPr>
          <a:xfrm>
            <a:off x="4186456" y="2642530"/>
            <a:ext cx="1484851" cy="1241571"/>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Send_buf</a:t>
            </a:r>
            <a:r>
              <a:rPr lang="en-US" dirty="0"/>
              <a:t> flag?</a:t>
            </a:r>
          </a:p>
        </p:txBody>
      </p:sp>
      <p:sp>
        <p:nvSpPr>
          <p:cNvPr id="6" name="Rectangle: Rounded Corners 5">
            <a:extLst>
              <a:ext uri="{FF2B5EF4-FFF2-40B4-BE49-F238E27FC236}">
                <a16:creationId xmlns:a16="http://schemas.microsoft.com/office/drawing/2014/main" xmlns="" id="{35B28F9E-723B-3E29-B28B-86CC1500F103}"/>
              </a:ext>
            </a:extLst>
          </p:cNvPr>
          <p:cNvSpPr/>
          <p:nvPr/>
        </p:nvSpPr>
        <p:spPr>
          <a:xfrm>
            <a:off x="310393" y="2973896"/>
            <a:ext cx="1182847" cy="5788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Start</a:t>
            </a:r>
          </a:p>
        </p:txBody>
      </p:sp>
      <p:cxnSp>
        <p:nvCxnSpPr>
          <p:cNvPr id="8" name="Straight Arrow Connector 7">
            <a:extLst>
              <a:ext uri="{FF2B5EF4-FFF2-40B4-BE49-F238E27FC236}">
                <a16:creationId xmlns:a16="http://schemas.microsoft.com/office/drawing/2014/main" xmlns="" id="{59C04AA6-4405-3CD9-D9B5-CB17BBF0D617}"/>
              </a:ext>
            </a:extLst>
          </p:cNvPr>
          <p:cNvCxnSpPr>
            <a:stCxn id="6" idx="3"/>
            <a:endCxn id="4" idx="1"/>
          </p:cNvCxnSpPr>
          <p:nvPr/>
        </p:nvCxnSpPr>
        <p:spPr>
          <a:xfrm>
            <a:off x="1493240" y="3263316"/>
            <a:ext cx="680558"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xmlns="" id="{4FCC918C-B412-E5DD-0943-F2E0C7297948}"/>
              </a:ext>
            </a:extLst>
          </p:cNvPr>
          <p:cNvCxnSpPr>
            <a:stCxn id="4" idx="3"/>
            <a:endCxn id="5" idx="1"/>
          </p:cNvCxnSpPr>
          <p:nvPr/>
        </p:nvCxnSpPr>
        <p:spPr>
          <a:xfrm flipV="1">
            <a:off x="3658649" y="3263316"/>
            <a:ext cx="527807"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Flowchart: Data 12">
            <a:extLst>
              <a:ext uri="{FF2B5EF4-FFF2-40B4-BE49-F238E27FC236}">
                <a16:creationId xmlns:a16="http://schemas.microsoft.com/office/drawing/2014/main" xmlns="" id="{C055F5C3-AF46-11B0-83C3-DAAB2BF58967}"/>
              </a:ext>
            </a:extLst>
          </p:cNvPr>
          <p:cNvSpPr/>
          <p:nvPr/>
        </p:nvSpPr>
        <p:spPr>
          <a:xfrm>
            <a:off x="6199114" y="2808213"/>
            <a:ext cx="3036814" cy="910205"/>
          </a:xfrm>
          <a:prstGeom prst="flowChartInputOutp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Place next chunk in buffer</a:t>
            </a:r>
          </a:p>
        </p:txBody>
      </p:sp>
      <p:cxnSp>
        <p:nvCxnSpPr>
          <p:cNvPr id="15" name="Straight Arrow Connector 14">
            <a:extLst>
              <a:ext uri="{FF2B5EF4-FFF2-40B4-BE49-F238E27FC236}">
                <a16:creationId xmlns:a16="http://schemas.microsoft.com/office/drawing/2014/main" xmlns="" id="{B11B0609-D38E-8E6D-3BBC-A82CE3E62F31}"/>
              </a:ext>
            </a:extLst>
          </p:cNvPr>
          <p:cNvCxnSpPr>
            <a:stCxn id="5" idx="3"/>
            <a:endCxn id="13" idx="2"/>
          </p:cNvCxnSpPr>
          <p:nvPr/>
        </p:nvCxnSpPr>
        <p:spPr>
          <a:xfrm>
            <a:off x="5671307" y="3263316"/>
            <a:ext cx="83148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Rectangle: Rounded Corners 15">
            <a:extLst>
              <a:ext uri="{FF2B5EF4-FFF2-40B4-BE49-F238E27FC236}">
                <a16:creationId xmlns:a16="http://schemas.microsoft.com/office/drawing/2014/main" xmlns="" id="{71834AC7-2AE1-437C-D464-380CCF9ABEBE}"/>
              </a:ext>
            </a:extLst>
          </p:cNvPr>
          <p:cNvSpPr/>
          <p:nvPr/>
        </p:nvSpPr>
        <p:spPr>
          <a:xfrm>
            <a:off x="9843433" y="2808213"/>
            <a:ext cx="1590761" cy="91020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Set </a:t>
            </a:r>
            <a:r>
              <a:rPr lang="en-US" dirty="0" err="1"/>
              <a:t>send_buf</a:t>
            </a:r>
            <a:r>
              <a:rPr lang="en-US" dirty="0"/>
              <a:t> flag</a:t>
            </a:r>
          </a:p>
        </p:txBody>
      </p:sp>
      <p:cxnSp>
        <p:nvCxnSpPr>
          <p:cNvPr id="18" name="Straight Arrow Connector 17">
            <a:extLst>
              <a:ext uri="{FF2B5EF4-FFF2-40B4-BE49-F238E27FC236}">
                <a16:creationId xmlns:a16="http://schemas.microsoft.com/office/drawing/2014/main" xmlns="" id="{E4768CFC-DF73-5A2D-90CA-5E3254D99037}"/>
              </a:ext>
            </a:extLst>
          </p:cNvPr>
          <p:cNvCxnSpPr>
            <a:cxnSpLocks/>
            <a:stCxn id="13" idx="5"/>
            <a:endCxn id="16" idx="1"/>
          </p:cNvCxnSpPr>
          <p:nvPr/>
        </p:nvCxnSpPr>
        <p:spPr>
          <a:xfrm>
            <a:off x="8932247" y="3263316"/>
            <a:ext cx="91118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xmlns="" id="{6FBD7FFB-BA7E-F175-77BD-8B75B75BBC1B}"/>
              </a:ext>
            </a:extLst>
          </p:cNvPr>
          <p:cNvSpPr txBox="1"/>
          <p:nvPr/>
        </p:nvSpPr>
        <p:spPr>
          <a:xfrm>
            <a:off x="3640474" y="2973896"/>
            <a:ext cx="503690" cy="369332"/>
          </a:xfrm>
          <a:prstGeom prst="rect">
            <a:avLst/>
          </a:prstGeom>
          <a:noFill/>
        </p:spPr>
        <p:txBody>
          <a:bodyPr wrap="square" rtlCol="0">
            <a:spAutoFit/>
          </a:bodyPr>
          <a:lstStyle/>
          <a:p>
            <a:r>
              <a:rPr lang="en-US" dirty="0"/>
              <a:t>Yes</a:t>
            </a:r>
          </a:p>
        </p:txBody>
      </p:sp>
      <p:sp>
        <p:nvSpPr>
          <p:cNvPr id="22" name="TextBox 21">
            <a:extLst>
              <a:ext uri="{FF2B5EF4-FFF2-40B4-BE49-F238E27FC236}">
                <a16:creationId xmlns:a16="http://schemas.microsoft.com/office/drawing/2014/main" xmlns="" id="{459AC0FF-830A-5304-86F3-693EC941D790}"/>
              </a:ext>
            </a:extLst>
          </p:cNvPr>
          <p:cNvSpPr txBox="1"/>
          <p:nvPr/>
        </p:nvSpPr>
        <p:spPr>
          <a:xfrm>
            <a:off x="5671307" y="2973896"/>
            <a:ext cx="503690" cy="369332"/>
          </a:xfrm>
          <a:prstGeom prst="rect">
            <a:avLst/>
          </a:prstGeom>
          <a:noFill/>
        </p:spPr>
        <p:txBody>
          <a:bodyPr wrap="square" rtlCol="0">
            <a:spAutoFit/>
          </a:bodyPr>
          <a:lstStyle/>
          <a:p>
            <a:r>
              <a:rPr lang="en-US" dirty="0"/>
              <a:t>No</a:t>
            </a:r>
          </a:p>
        </p:txBody>
      </p:sp>
    </p:spTree>
    <p:extLst>
      <p:ext uri="{BB962C8B-B14F-4D97-AF65-F5344CB8AC3E}">
        <p14:creationId xmlns:p14="http://schemas.microsoft.com/office/powerpoint/2010/main" val="305475969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db_cdh.py / usb_data_task.py</a:t>
            </a:r>
          </a:p>
        </p:txBody>
      </p:sp>
      <p:sp>
        <p:nvSpPr>
          <p:cNvPr id="3" name="Content Placeholder 2"/>
          <p:cNvSpPr>
            <a:spLocks noGrp="1"/>
          </p:cNvSpPr>
          <p:nvPr>
            <p:ph idx="1"/>
          </p:nvPr>
        </p:nvSpPr>
        <p:spPr/>
        <p:txBody>
          <a:bodyPr/>
          <a:lstStyle/>
          <a:p>
            <a:r>
              <a:rPr lang="en-US" dirty="0"/>
              <a:t>Debug commands sent via host PC</a:t>
            </a:r>
          </a:p>
          <a:p>
            <a:r>
              <a:rPr lang="en-US" dirty="0"/>
              <a:t>implement ability to run regular flight cdh.py commands with normal output over radio and debug info via USB.</a:t>
            </a:r>
          </a:p>
        </p:txBody>
      </p:sp>
    </p:spTree>
    <p:extLst>
      <p:ext uri="{BB962C8B-B14F-4D97-AF65-F5344CB8AC3E}">
        <p14:creationId xmlns:p14="http://schemas.microsoft.com/office/powerpoint/2010/main" val="12545848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cdh.py</a:t>
            </a:r>
          </a:p>
        </p:txBody>
      </p:sp>
      <p:sp>
        <p:nvSpPr>
          <p:cNvPr id="3" name="Content Placeholder 2"/>
          <p:cNvSpPr>
            <a:spLocks noGrp="1"/>
          </p:cNvSpPr>
          <p:nvPr>
            <p:ph idx="1"/>
          </p:nvPr>
        </p:nvSpPr>
        <p:spPr/>
        <p:txBody>
          <a:bodyPr/>
          <a:lstStyle/>
          <a:p>
            <a:r>
              <a:rPr lang="en-US" dirty="0"/>
              <a:t>All of the “in flight” commands will go here.</a:t>
            </a:r>
          </a:p>
          <a:p>
            <a:r>
              <a:rPr lang="en-US" dirty="0"/>
              <a:t>setting persistent settings, imitating payload, printing log, printing telemetry, etc.</a:t>
            </a:r>
          </a:p>
          <a:p>
            <a:r>
              <a:rPr lang="en-US" dirty="0"/>
              <a:t>Some commands like exec, query, and </a:t>
            </a:r>
            <a:r>
              <a:rPr lang="en-US" dirty="0" err="1"/>
              <a:t>hreset</a:t>
            </a:r>
            <a:r>
              <a:rPr lang="en-US" dirty="0"/>
              <a:t> will probably have to be password-protected in addition?</a:t>
            </a:r>
          </a:p>
          <a:p>
            <a:endParaRPr lang="en-US" dirty="0"/>
          </a:p>
        </p:txBody>
      </p:sp>
    </p:spTree>
    <p:extLst>
      <p:ext uri="{BB962C8B-B14F-4D97-AF65-F5344CB8AC3E}">
        <p14:creationId xmlns:p14="http://schemas.microsoft.com/office/powerpoint/2010/main" val="36348572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6AC815B-9CE8-4CE7-AC35-868E1AC4FC30}"/>
              </a:ext>
            </a:extLst>
          </p:cNvPr>
          <p:cNvSpPr>
            <a:spLocks noGrp="1"/>
          </p:cNvSpPr>
          <p:nvPr>
            <p:ph type="title"/>
          </p:nvPr>
        </p:nvSpPr>
        <p:spPr/>
        <p:txBody>
          <a:bodyPr/>
          <a:lstStyle/>
          <a:p>
            <a:r>
              <a:rPr lang="en-US" dirty="0" err="1"/>
              <a:t>Foras</a:t>
            </a:r>
            <a:r>
              <a:rPr lang="en-US" dirty="0"/>
              <a:t> </a:t>
            </a:r>
            <a:r>
              <a:rPr lang="en-US" dirty="0" err="1"/>
              <a:t>Promineo</a:t>
            </a:r>
            <a:r>
              <a:rPr lang="en-US" dirty="0"/>
              <a:t> Electronics – High Level</a:t>
            </a:r>
          </a:p>
        </p:txBody>
      </p:sp>
      <p:sp>
        <p:nvSpPr>
          <p:cNvPr id="3" name="Content Placeholder 2">
            <a:extLst>
              <a:ext uri="{FF2B5EF4-FFF2-40B4-BE49-F238E27FC236}">
                <a16:creationId xmlns:a16="http://schemas.microsoft.com/office/drawing/2014/main" xmlns="" id="{A14728CB-35DC-4F9B-B481-D786FD6B7451}"/>
              </a:ext>
            </a:extLst>
          </p:cNvPr>
          <p:cNvSpPr>
            <a:spLocks noGrp="1"/>
          </p:cNvSpPr>
          <p:nvPr>
            <p:ph idx="1"/>
          </p:nvPr>
        </p:nvSpPr>
        <p:spPr/>
        <p:txBody>
          <a:bodyPr>
            <a:normAutofit fontScale="70000" lnSpcReduction="20000"/>
          </a:bodyPr>
          <a:lstStyle/>
          <a:p>
            <a:r>
              <a:rPr lang="en-US" dirty="0" err="1"/>
              <a:t>Foras</a:t>
            </a:r>
            <a:r>
              <a:rPr lang="en-US" dirty="0"/>
              <a:t> </a:t>
            </a:r>
            <a:r>
              <a:rPr lang="en-US" dirty="0" err="1"/>
              <a:t>Promineo’s</a:t>
            </a:r>
            <a:r>
              <a:rPr lang="en-US" dirty="0"/>
              <a:t> electronics bus is based on the </a:t>
            </a:r>
            <a:r>
              <a:rPr lang="en-US" dirty="0" err="1"/>
              <a:t>PyCubed</a:t>
            </a:r>
            <a:r>
              <a:rPr lang="en-US" dirty="0"/>
              <a:t> architecture</a:t>
            </a:r>
          </a:p>
          <a:p>
            <a:r>
              <a:rPr lang="en-US" dirty="0"/>
              <a:t>The electronics bus contains lithium-ion batteries, solar cells, power management circuitry (for charging batteries and distributing power), a main printed circuit board (PCB) (with microprocessor for executing all spacecraft functionality), a LoRa radio (for payload data), an Iridium radio (for telemetry data), GPS (for position determination), antennas (for radio and GPS), custom PCBs (for interfacing with the payload), magnetorquers (for attitude control), inertial measurement units (IMUs) (for attitude determination), and a star tracker (TBR) (for attitude determination)</a:t>
            </a:r>
          </a:p>
          <a:p>
            <a:r>
              <a:rPr lang="en-US" dirty="0"/>
              <a:t>The main board runs a </a:t>
            </a:r>
            <a:r>
              <a:rPr lang="en-US" dirty="0" err="1"/>
              <a:t>CircuitPython</a:t>
            </a:r>
            <a:r>
              <a:rPr lang="en-US" dirty="0"/>
              <a:t> program that handles everything from power management, RF communication, telemetry collection, and attitude control to talking with the payload</a:t>
            </a:r>
          </a:p>
          <a:p>
            <a:r>
              <a:rPr lang="en-US" dirty="0"/>
              <a:t>The payload electronics consist of a couple custom PCBs to control the arm and payload bay lights as well as an </a:t>
            </a:r>
            <a:r>
              <a:rPr lang="en-US" dirty="0" err="1"/>
              <a:t>OpenMV</a:t>
            </a:r>
            <a:r>
              <a:rPr lang="en-US" dirty="0"/>
              <a:t> camera, which takes video of the payload and runs the game software</a:t>
            </a:r>
          </a:p>
          <a:p>
            <a:r>
              <a:rPr lang="en-US" dirty="0"/>
              <a:t>During gameplay, live video from the payload is transmitted to a ground station, which sends the video over the internet to the game web server. The game web server forwards this data to the person playing the game on their computer. Players use keyboard keys to control the arm in space. Data from their keyboards is sent back through the web server to the ground station, which transmits this control data back up to the satellite</a:t>
            </a:r>
          </a:p>
        </p:txBody>
      </p:sp>
    </p:spTree>
    <p:extLst>
      <p:ext uri="{BB962C8B-B14F-4D97-AF65-F5344CB8AC3E}">
        <p14:creationId xmlns:p14="http://schemas.microsoft.com/office/powerpoint/2010/main" val="303065859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Radio tasks</a:t>
            </a:r>
          </a:p>
        </p:txBody>
      </p:sp>
      <p:sp>
        <p:nvSpPr>
          <p:cNvPr id="3" name="Content Placeholder 2"/>
          <p:cNvSpPr>
            <a:spLocks noGrp="1"/>
          </p:cNvSpPr>
          <p:nvPr>
            <p:ph idx="1"/>
          </p:nvPr>
        </p:nvSpPr>
        <p:spPr/>
        <p:txBody>
          <a:bodyPr/>
          <a:lstStyle/>
          <a:p>
            <a:r>
              <a:rPr lang="en-US" dirty="0"/>
              <a:t>Radios beacon unless they are “connected”</a:t>
            </a:r>
          </a:p>
          <a:p>
            <a:pPr lvl="1"/>
            <a:r>
              <a:rPr lang="en-US" dirty="0"/>
              <a:t>Connection is a command sent where the GS specifies a frequency to check for new messages</a:t>
            </a:r>
          </a:p>
          <a:p>
            <a:pPr lvl="1"/>
            <a:r>
              <a:rPr lang="en-US" dirty="0"/>
              <a:t>During this, they will explicitly listen unless prompted to burst data down by GS</a:t>
            </a:r>
          </a:p>
        </p:txBody>
      </p:sp>
    </p:spTree>
    <p:extLst>
      <p:ext uri="{BB962C8B-B14F-4D97-AF65-F5344CB8AC3E}">
        <p14:creationId xmlns:p14="http://schemas.microsoft.com/office/powerpoint/2010/main" val="394951495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Telemetry gathering tasks</a:t>
            </a:r>
          </a:p>
        </p:txBody>
      </p:sp>
      <p:sp>
        <p:nvSpPr>
          <p:cNvPr id="3" name="Content Placeholder 2"/>
          <p:cNvSpPr>
            <a:spLocks noGrp="1"/>
          </p:cNvSpPr>
          <p:nvPr>
            <p:ph idx="1"/>
          </p:nvPr>
        </p:nvSpPr>
        <p:spPr/>
        <p:txBody>
          <a:bodyPr>
            <a:normAutofit fontScale="92500" lnSpcReduction="20000"/>
          </a:bodyPr>
          <a:lstStyle/>
          <a:p>
            <a:r>
              <a:rPr lang="en-US" dirty="0"/>
              <a:t>Imu_task.py</a:t>
            </a:r>
          </a:p>
          <a:p>
            <a:pPr lvl="1"/>
            <a:r>
              <a:rPr lang="en-US" dirty="0"/>
              <a:t>Reads IMU data and overwrites data in </a:t>
            </a:r>
            <a:r>
              <a:rPr lang="en-US" dirty="0" err="1"/>
              <a:t>cubesat.data_buffer</a:t>
            </a:r>
            <a:r>
              <a:rPr lang="en-US" dirty="0"/>
              <a:t>{“</a:t>
            </a:r>
            <a:r>
              <a:rPr lang="en-US" dirty="0" err="1"/>
              <a:t>imu</a:t>
            </a:r>
            <a:r>
              <a:rPr lang="en-US" dirty="0"/>
              <a:t>”}.</a:t>
            </a:r>
          </a:p>
          <a:p>
            <a:r>
              <a:rPr lang="en-US" dirty="0"/>
              <a:t>GPS_task.py</a:t>
            </a:r>
          </a:p>
          <a:p>
            <a:pPr lvl="1"/>
            <a:r>
              <a:rPr lang="en-US" dirty="0"/>
              <a:t>Reads GPS data and overwrites data in </a:t>
            </a:r>
            <a:r>
              <a:rPr lang="en-US" dirty="0" err="1"/>
              <a:t>cubesat.data_buffer</a:t>
            </a:r>
            <a:r>
              <a:rPr lang="en-US" dirty="0"/>
              <a:t>{“</a:t>
            </a:r>
            <a:r>
              <a:rPr lang="en-US" dirty="0" err="1"/>
              <a:t>gps</a:t>
            </a:r>
            <a:r>
              <a:rPr lang="en-US" dirty="0"/>
              <a:t>"}</a:t>
            </a:r>
          </a:p>
          <a:p>
            <a:r>
              <a:rPr lang="en-US" dirty="0"/>
              <a:t>Temperature_task.py</a:t>
            </a:r>
          </a:p>
          <a:p>
            <a:pPr lvl="1"/>
            <a:r>
              <a:rPr lang="en-US" dirty="0"/>
              <a:t>Reads various temperatures and overwrites data in </a:t>
            </a:r>
            <a:r>
              <a:rPr lang="en-US" dirty="0" err="1"/>
              <a:t>cubesat.data_buffer</a:t>
            </a:r>
            <a:r>
              <a:rPr lang="en-US" dirty="0"/>
              <a:t>{“temp”}</a:t>
            </a:r>
          </a:p>
          <a:p>
            <a:pPr lvl="1"/>
            <a:r>
              <a:rPr lang="en-US" dirty="0"/>
              <a:t>Turns overheating devices off.</a:t>
            </a:r>
          </a:p>
          <a:p>
            <a:r>
              <a:rPr lang="en-US" dirty="0"/>
              <a:t>Time_task.py</a:t>
            </a:r>
          </a:p>
          <a:p>
            <a:pPr lvl="1"/>
            <a:r>
              <a:rPr lang="en-US" dirty="0"/>
              <a:t>Prints time data.</a:t>
            </a:r>
          </a:p>
          <a:p>
            <a:r>
              <a:rPr lang="en-US" dirty="0"/>
              <a:t>Battery_task.py</a:t>
            </a:r>
          </a:p>
          <a:p>
            <a:pPr lvl="1"/>
            <a:r>
              <a:rPr lang="en-US" dirty="0"/>
              <a:t>Gathers battery information and power readings. Initiates safe mode if low battery is detected.</a:t>
            </a:r>
          </a:p>
        </p:txBody>
      </p:sp>
    </p:spTree>
    <p:extLst>
      <p:ext uri="{BB962C8B-B14F-4D97-AF65-F5344CB8AC3E}">
        <p14:creationId xmlns:p14="http://schemas.microsoft.com/office/powerpoint/2010/main" val="149582408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Housekeeper task</a:t>
            </a:r>
          </a:p>
        </p:txBody>
      </p:sp>
      <p:sp>
        <p:nvSpPr>
          <p:cNvPr id="3" name="Content Placeholder 2"/>
          <p:cNvSpPr>
            <a:spLocks noGrp="1"/>
          </p:cNvSpPr>
          <p:nvPr>
            <p:ph idx="1"/>
          </p:nvPr>
        </p:nvSpPr>
        <p:spPr/>
        <p:txBody>
          <a:bodyPr/>
          <a:lstStyle/>
          <a:p>
            <a:r>
              <a:rPr lang="en-US" dirty="0"/>
              <a:t>Detects errors on satellite and attempts to fix them.</a:t>
            </a:r>
          </a:p>
          <a:p>
            <a:r>
              <a:rPr lang="en-US" dirty="0"/>
              <a:t>Preforms a daily hard reset to the satellite</a:t>
            </a:r>
          </a:p>
          <a:p>
            <a:r>
              <a:rPr lang="en-US" dirty="0"/>
              <a:t>Other housekeeping tasks?</a:t>
            </a:r>
          </a:p>
          <a:p>
            <a:pPr lvl="1"/>
            <a:r>
              <a:rPr lang="en-US" dirty="0" err="1"/>
              <a:t>gc_collect</a:t>
            </a:r>
            <a:r>
              <a:rPr lang="en-US" dirty="0"/>
              <a:t> is already its own thing running at 2Hz</a:t>
            </a:r>
          </a:p>
          <a:p>
            <a:r>
              <a:rPr lang="en-US" dirty="0"/>
              <a:t>Maybe separate this into its own error handling tasks</a:t>
            </a:r>
          </a:p>
          <a:p>
            <a:r>
              <a:rPr lang="en-US" dirty="0"/>
              <a:t>I’ve yet to decide if this should be one or many tasks…</a:t>
            </a:r>
          </a:p>
        </p:txBody>
      </p:sp>
    </p:spTree>
    <p:extLst>
      <p:ext uri="{BB962C8B-B14F-4D97-AF65-F5344CB8AC3E}">
        <p14:creationId xmlns:p14="http://schemas.microsoft.com/office/powerpoint/2010/main" val="6966233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Space Operation</a:t>
            </a:r>
          </a:p>
        </p:txBody>
      </p:sp>
      <p:pic>
        <p:nvPicPr>
          <p:cNvPr id="4" name="Content Placeholder 3"/>
          <p:cNvPicPr>
            <a:picLocks noGrp="1" noChangeAspect="1"/>
          </p:cNvPicPr>
          <p:nvPr>
            <p:ph idx="1"/>
          </p:nvPr>
        </p:nvPicPr>
        <p:blipFill>
          <a:blip r:embed="rId2"/>
          <a:stretch>
            <a:fillRect/>
          </a:stretch>
        </p:blipFill>
        <p:spPr>
          <a:xfrm>
            <a:off x="5527646" y="2506662"/>
            <a:ext cx="5909724" cy="4351338"/>
          </a:xfrm>
          <a:prstGeom prst="rect">
            <a:avLst/>
          </a:prstGeom>
        </p:spPr>
      </p:pic>
      <p:sp>
        <p:nvSpPr>
          <p:cNvPr id="3" name="TextBox 2">
            <a:extLst>
              <a:ext uri="{FF2B5EF4-FFF2-40B4-BE49-F238E27FC236}">
                <a16:creationId xmlns:a16="http://schemas.microsoft.com/office/drawing/2014/main" xmlns="" id="{95A56F07-5DAB-EF95-C4A2-2BAEE7DCDD6B}"/>
              </a:ext>
            </a:extLst>
          </p:cNvPr>
          <p:cNvSpPr txBox="1"/>
          <p:nvPr/>
        </p:nvSpPr>
        <p:spPr>
          <a:xfrm>
            <a:off x="5008924" y="1299864"/>
            <a:ext cx="2658611" cy="1754326"/>
          </a:xfrm>
          <a:prstGeom prst="rect">
            <a:avLst/>
          </a:prstGeom>
          <a:noFill/>
          <a:ln>
            <a:solidFill>
              <a:schemeClr val="tx1"/>
            </a:solidFill>
          </a:ln>
        </p:spPr>
        <p:txBody>
          <a:bodyPr wrap="square" rtlCol="0">
            <a:spAutoFit/>
          </a:bodyPr>
          <a:lstStyle/>
          <a:p>
            <a:r>
              <a:rPr lang="en-US" dirty="0"/>
              <a:t>Satellite Software</a:t>
            </a:r>
          </a:p>
          <a:p>
            <a:pPr marL="285750" indent="-285750">
              <a:buFont typeface="Arial" panose="020B0604020202020204" pitchFamily="34" charset="0"/>
              <a:buChar char="•"/>
            </a:pPr>
            <a:r>
              <a:rPr lang="en-US" dirty="0"/>
              <a:t>Controls sat</a:t>
            </a:r>
          </a:p>
          <a:p>
            <a:pPr marL="285750" indent="-285750">
              <a:buFont typeface="Arial" panose="020B0604020202020204" pitchFamily="34" charset="0"/>
              <a:buChar char="•"/>
            </a:pPr>
            <a:r>
              <a:rPr lang="en-US" dirty="0"/>
              <a:t>Manages radio comms</a:t>
            </a:r>
          </a:p>
          <a:p>
            <a:pPr marL="285750" indent="-285750">
              <a:buFont typeface="Arial" panose="020B0604020202020204" pitchFamily="34" charset="0"/>
              <a:buChar char="•"/>
            </a:pPr>
            <a:r>
              <a:rPr lang="en-US" dirty="0"/>
              <a:t>Handles commands from Ground Station</a:t>
            </a:r>
          </a:p>
          <a:p>
            <a:pPr marL="285750" indent="-285750">
              <a:buFont typeface="Arial" panose="020B0604020202020204" pitchFamily="34" charset="0"/>
              <a:buChar char="•"/>
            </a:pPr>
            <a:endParaRPr lang="en-US" dirty="0"/>
          </a:p>
        </p:txBody>
      </p:sp>
      <p:sp>
        <p:nvSpPr>
          <p:cNvPr id="5" name="TextBox 4">
            <a:extLst>
              <a:ext uri="{FF2B5EF4-FFF2-40B4-BE49-F238E27FC236}">
                <a16:creationId xmlns:a16="http://schemas.microsoft.com/office/drawing/2014/main" xmlns="" id="{0470D7DF-CA1E-6730-A8C1-8EAB696D4916}"/>
              </a:ext>
            </a:extLst>
          </p:cNvPr>
          <p:cNvSpPr txBox="1"/>
          <p:nvPr/>
        </p:nvSpPr>
        <p:spPr>
          <a:xfrm>
            <a:off x="572517" y="4890773"/>
            <a:ext cx="3993859" cy="1477328"/>
          </a:xfrm>
          <a:prstGeom prst="rect">
            <a:avLst/>
          </a:prstGeom>
          <a:noFill/>
          <a:ln>
            <a:solidFill>
              <a:schemeClr val="tx1"/>
            </a:solidFill>
          </a:ln>
        </p:spPr>
        <p:txBody>
          <a:bodyPr wrap="square" rtlCol="0">
            <a:spAutoFit/>
          </a:bodyPr>
          <a:lstStyle/>
          <a:p>
            <a:r>
              <a:rPr lang="en-US" dirty="0"/>
              <a:t>Ground Station Computer</a:t>
            </a:r>
          </a:p>
          <a:p>
            <a:pPr marL="285750" indent="-285750">
              <a:buFont typeface="Arial" panose="020B0604020202020204" pitchFamily="34" charset="0"/>
              <a:buChar char="•"/>
            </a:pPr>
            <a:r>
              <a:rPr lang="en-US" dirty="0"/>
              <a:t>Send/Receive radio data from ground station</a:t>
            </a:r>
          </a:p>
          <a:p>
            <a:pPr marL="285750" indent="-285750">
              <a:buFont typeface="Arial" panose="020B0604020202020204" pitchFamily="34" charset="0"/>
              <a:buChar char="•"/>
            </a:pPr>
            <a:r>
              <a:rPr lang="en-US" dirty="0"/>
              <a:t>Sends payload data to website</a:t>
            </a:r>
          </a:p>
          <a:p>
            <a:pPr marL="285750" indent="-285750">
              <a:buFont typeface="Arial" panose="020B0604020202020204" pitchFamily="34" charset="0"/>
              <a:buChar char="•"/>
            </a:pPr>
            <a:r>
              <a:rPr lang="en-US" dirty="0"/>
              <a:t>Receives player input from Website</a:t>
            </a:r>
          </a:p>
        </p:txBody>
      </p:sp>
      <p:sp>
        <p:nvSpPr>
          <p:cNvPr id="6" name="TextBox 5">
            <a:extLst>
              <a:ext uri="{FF2B5EF4-FFF2-40B4-BE49-F238E27FC236}">
                <a16:creationId xmlns:a16="http://schemas.microsoft.com/office/drawing/2014/main" xmlns="" id="{BA511FA1-76B1-72CC-C8D1-E44568D0A71E}"/>
              </a:ext>
            </a:extLst>
          </p:cNvPr>
          <p:cNvSpPr txBox="1"/>
          <p:nvPr/>
        </p:nvSpPr>
        <p:spPr>
          <a:xfrm>
            <a:off x="572517" y="2218163"/>
            <a:ext cx="3369608" cy="1754326"/>
          </a:xfrm>
          <a:prstGeom prst="rect">
            <a:avLst/>
          </a:prstGeom>
          <a:noFill/>
          <a:ln>
            <a:solidFill>
              <a:schemeClr val="tx1"/>
            </a:solidFill>
          </a:ln>
        </p:spPr>
        <p:txBody>
          <a:bodyPr wrap="square" rtlCol="0">
            <a:spAutoFit/>
          </a:bodyPr>
          <a:lstStyle/>
          <a:p>
            <a:r>
              <a:rPr lang="en-US" dirty="0"/>
              <a:t>LoRa Ground Station</a:t>
            </a:r>
          </a:p>
          <a:p>
            <a:pPr marL="285750" indent="-285750">
              <a:buFont typeface="Arial" panose="020B0604020202020204" pitchFamily="34" charset="0"/>
              <a:buChar char="•"/>
            </a:pPr>
            <a:r>
              <a:rPr lang="en-US" dirty="0"/>
              <a:t>Sends and receives radio comms to/from satellite and ground station computer</a:t>
            </a:r>
          </a:p>
          <a:p>
            <a:pPr marL="285750" indent="-285750">
              <a:buFont typeface="Arial" panose="020B0604020202020204" pitchFamily="34" charset="0"/>
              <a:buChar char="•"/>
            </a:pPr>
            <a:r>
              <a:rPr lang="en-US" dirty="0"/>
              <a:t>Points ground station antenna at sat during flyover</a:t>
            </a:r>
          </a:p>
        </p:txBody>
      </p:sp>
      <p:sp>
        <p:nvSpPr>
          <p:cNvPr id="7" name="TextBox 6">
            <a:extLst>
              <a:ext uri="{FF2B5EF4-FFF2-40B4-BE49-F238E27FC236}">
                <a16:creationId xmlns:a16="http://schemas.microsoft.com/office/drawing/2014/main" xmlns="" id="{9536BC57-FBF8-3AD2-BA83-1D90B99ABDC5}"/>
              </a:ext>
            </a:extLst>
          </p:cNvPr>
          <p:cNvSpPr txBox="1"/>
          <p:nvPr/>
        </p:nvSpPr>
        <p:spPr>
          <a:xfrm>
            <a:off x="8112849" y="1756498"/>
            <a:ext cx="3369608" cy="923330"/>
          </a:xfrm>
          <a:prstGeom prst="rect">
            <a:avLst/>
          </a:prstGeom>
          <a:noFill/>
          <a:ln>
            <a:solidFill>
              <a:schemeClr val="tx1"/>
            </a:solidFill>
          </a:ln>
        </p:spPr>
        <p:txBody>
          <a:bodyPr wrap="square" rtlCol="0">
            <a:spAutoFit/>
          </a:bodyPr>
          <a:lstStyle/>
          <a:p>
            <a:r>
              <a:rPr lang="en-US" dirty="0"/>
              <a:t>Website</a:t>
            </a:r>
          </a:p>
          <a:p>
            <a:pPr marL="285750" indent="-285750">
              <a:buFont typeface="Arial" panose="020B0604020202020204" pitchFamily="34" charset="0"/>
              <a:buChar char="•"/>
            </a:pPr>
            <a:r>
              <a:rPr lang="en-US" dirty="0"/>
              <a:t>Shows “live” camera data</a:t>
            </a:r>
          </a:p>
          <a:p>
            <a:pPr marL="285750" indent="-285750">
              <a:buFont typeface="Arial" panose="020B0604020202020204" pitchFamily="34" charset="0"/>
              <a:buChar char="•"/>
            </a:pPr>
            <a:r>
              <a:rPr lang="en-US" dirty="0"/>
              <a:t>Allows user keyboard inputs</a:t>
            </a:r>
          </a:p>
        </p:txBody>
      </p:sp>
    </p:spTree>
    <p:extLst>
      <p:ext uri="{BB962C8B-B14F-4D97-AF65-F5344CB8AC3E}">
        <p14:creationId xmlns:p14="http://schemas.microsoft.com/office/powerpoint/2010/main" val="30005985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Con-ops</a:t>
            </a:r>
          </a:p>
        </p:txBody>
      </p:sp>
      <p:sp>
        <p:nvSpPr>
          <p:cNvPr id="3" name="Content Placeholder 2"/>
          <p:cNvSpPr>
            <a:spLocks noGrp="1"/>
          </p:cNvSpPr>
          <p:nvPr>
            <p:ph idx="1"/>
          </p:nvPr>
        </p:nvSpPr>
        <p:spPr/>
        <p:txBody>
          <a:bodyPr/>
          <a:lstStyle/>
          <a:p>
            <a:r>
              <a:rPr lang="en-US" dirty="0"/>
              <a:t>Host PC software (for debugging and testing on the ground)</a:t>
            </a:r>
          </a:p>
          <a:p>
            <a:r>
              <a:rPr lang="en-US" dirty="0"/>
              <a:t>Ground Station PC Software</a:t>
            </a:r>
          </a:p>
          <a:p>
            <a:r>
              <a:rPr lang="en-US" dirty="0"/>
              <a:t>Ground Station LoRa software</a:t>
            </a:r>
          </a:p>
          <a:p>
            <a:r>
              <a:rPr lang="en-US" dirty="0"/>
              <a:t>Satellite Software</a:t>
            </a:r>
          </a:p>
          <a:p>
            <a:r>
              <a:rPr lang="en-US" dirty="0"/>
              <a:t>Website</a:t>
            </a:r>
          </a:p>
        </p:txBody>
      </p:sp>
    </p:spTree>
    <p:extLst>
      <p:ext uri="{BB962C8B-B14F-4D97-AF65-F5344CB8AC3E}">
        <p14:creationId xmlns:p14="http://schemas.microsoft.com/office/powerpoint/2010/main" val="14956335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546ABAD-AC52-19B9-21D6-070E23BB72A9}"/>
              </a:ext>
            </a:extLst>
          </p:cNvPr>
          <p:cNvSpPr>
            <a:spLocks noGrp="1"/>
          </p:cNvSpPr>
          <p:nvPr>
            <p:ph type="title"/>
          </p:nvPr>
        </p:nvSpPr>
        <p:spPr/>
        <p:txBody>
          <a:bodyPr/>
          <a:lstStyle/>
          <a:p>
            <a:r>
              <a:rPr lang="en-US" dirty="0"/>
              <a:t>Helpful References</a:t>
            </a:r>
          </a:p>
        </p:txBody>
      </p:sp>
      <p:sp>
        <p:nvSpPr>
          <p:cNvPr id="3" name="Content Placeholder 2">
            <a:extLst>
              <a:ext uri="{FF2B5EF4-FFF2-40B4-BE49-F238E27FC236}">
                <a16:creationId xmlns:a16="http://schemas.microsoft.com/office/drawing/2014/main" xmlns="" id="{3785FC54-D3BB-EF19-240B-10B493C41FCE}"/>
              </a:ext>
            </a:extLst>
          </p:cNvPr>
          <p:cNvSpPr>
            <a:spLocks noGrp="1"/>
          </p:cNvSpPr>
          <p:nvPr>
            <p:ph idx="1"/>
          </p:nvPr>
        </p:nvSpPr>
        <p:spPr/>
        <p:txBody>
          <a:bodyPr/>
          <a:lstStyle/>
          <a:p>
            <a:r>
              <a:rPr lang="en-US" dirty="0">
                <a:hlinkClick r:id="rId2"/>
              </a:rPr>
              <a:t>https://pycubed.org/</a:t>
            </a:r>
            <a:endParaRPr lang="en-US" dirty="0"/>
          </a:p>
          <a:p>
            <a:pPr lvl="1"/>
            <a:r>
              <a:rPr lang="en-US" dirty="0"/>
              <a:t>Site for all things </a:t>
            </a:r>
            <a:r>
              <a:rPr lang="en-US" dirty="0" err="1"/>
              <a:t>pycubed</a:t>
            </a:r>
            <a:r>
              <a:rPr lang="en-US" dirty="0"/>
              <a:t>. Very good Documentation by Max Holliday</a:t>
            </a:r>
          </a:p>
          <a:p>
            <a:r>
              <a:rPr lang="en-US" dirty="0">
                <a:hlinkClick r:id="rId3"/>
              </a:rPr>
              <a:t>https://github.com/pycubed/forums/discussions</a:t>
            </a:r>
            <a:endParaRPr lang="en-US" dirty="0"/>
          </a:p>
          <a:p>
            <a:pPr lvl="1"/>
            <a:r>
              <a:rPr lang="en-US" dirty="0"/>
              <a:t>Forms where a lot of people have asked relevant questions</a:t>
            </a:r>
          </a:p>
          <a:p>
            <a:pPr marL="0" indent="0">
              <a:buNone/>
            </a:pPr>
            <a:endParaRPr lang="en-US" dirty="0"/>
          </a:p>
        </p:txBody>
      </p:sp>
    </p:spTree>
    <p:extLst>
      <p:ext uri="{BB962C8B-B14F-4D97-AF65-F5344CB8AC3E}">
        <p14:creationId xmlns:p14="http://schemas.microsoft.com/office/powerpoint/2010/main" val="35633169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3EBA5CB-6AFE-35BB-47B0-A290C78FBF19}"/>
              </a:ext>
            </a:extLst>
          </p:cNvPr>
          <p:cNvSpPr>
            <a:spLocks noGrp="1"/>
          </p:cNvSpPr>
          <p:nvPr>
            <p:ph type="title"/>
          </p:nvPr>
        </p:nvSpPr>
        <p:spPr/>
        <p:txBody>
          <a:bodyPr/>
          <a:lstStyle/>
          <a:p>
            <a:r>
              <a:rPr lang="en-US" dirty="0"/>
              <a:t>Preferred IDE for Satellite Coding</a:t>
            </a:r>
          </a:p>
        </p:txBody>
      </p:sp>
      <p:sp>
        <p:nvSpPr>
          <p:cNvPr id="3" name="Content Placeholder 2">
            <a:extLst>
              <a:ext uri="{FF2B5EF4-FFF2-40B4-BE49-F238E27FC236}">
                <a16:creationId xmlns:a16="http://schemas.microsoft.com/office/drawing/2014/main" xmlns="" id="{81089916-3FF7-2E87-D69B-1194CD7A83BF}"/>
              </a:ext>
            </a:extLst>
          </p:cNvPr>
          <p:cNvSpPr>
            <a:spLocks noGrp="1"/>
          </p:cNvSpPr>
          <p:nvPr>
            <p:ph idx="1"/>
          </p:nvPr>
        </p:nvSpPr>
        <p:spPr/>
        <p:txBody>
          <a:bodyPr/>
          <a:lstStyle/>
          <a:p>
            <a:r>
              <a:rPr lang="en-US" dirty="0"/>
              <a:t>Visual Studio Code</a:t>
            </a:r>
          </a:p>
          <a:p>
            <a:pPr lvl="1"/>
            <a:r>
              <a:rPr lang="en-US" dirty="0"/>
              <a:t>With Python extension and </a:t>
            </a:r>
            <a:r>
              <a:rPr lang="en-US" dirty="0" err="1"/>
              <a:t>PyLint</a:t>
            </a:r>
            <a:r>
              <a:rPr lang="en-US" dirty="0"/>
              <a:t> extension</a:t>
            </a:r>
          </a:p>
          <a:p>
            <a:pPr lvl="2"/>
            <a:r>
              <a:rPr lang="en-US" dirty="0" err="1"/>
              <a:t>Pylint</a:t>
            </a:r>
            <a:r>
              <a:rPr lang="en-US" dirty="0"/>
              <a:t> needs to be played with a </a:t>
            </a:r>
            <a:r>
              <a:rPr lang="en-US"/>
              <a:t>little bit</a:t>
            </a:r>
          </a:p>
        </p:txBody>
      </p:sp>
    </p:spTree>
    <p:extLst>
      <p:ext uri="{BB962C8B-B14F-4D97-AF65-F5344CB8AC3E}">
        <p14:creationId xmlns:p14="http://schemas.microsoft.com/office/powerpoint/2010/main" val="22755216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Using GitHub for code sharing</a:t>
            </a:r>
          </a:p>
        </p:txBody>
      </p:sp>
      <p:sp>
        <p:nvSpPr>
          <p:cNvPr id="3" name="Content Placeholder 2"/>
          <p:cNvSpPr>
            <a:spLocks noGrp="1"/>
          </p:cNvSpPr>
          <p:nvPr>
            <p:ph idx="1"/>
          </p:nvPr>
        </p:nvSpPr>
        <p:spPr/>
        <p:txBody>
          <a:bodyPr/>
          <a:lstStyle/>
          <a:p>
            <a:r>
              <a:rPr lang="en-US" dirty="0"/>
              <a:t>Installing GitHub desktop </a:t>
            </a:r>
          </a:p>
          <a:p>
            <a:r>
              <a:rPr lang="en-US" dirty="0"/>
              <a:t>Making a folder on your Z-drive</a:t>
            </a:r>
          </a:p>
          <a:p>
            <a:r>
              <a:rPr lang="en-US" dirty="0"/>
              <a:t>Forking the repository</a:t>
            </a:r>
          </a:p>
          <a:p>
            <a:r>
              <a:rPr lang="en-US" dirty="0"/>
              <a:t>Pushing changes to the master branch</a:t>
            </a:r>
          </a:p>
        </p:txBody>
      </p:sp>
    </p:spTree>
    <p:extLst>
      <p:ext uri="{BB962C8B-B14F-4D97-AF65-F5344CB8AC3E}">
        <p14:creationId xmlns:p14="http://schemas.microsoft.com/office/powerpoint/2010/main" val="162521389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1439</TotalTime>
  <Words>2471</Words>
  <Application>Microsoft Office PowerPoint</Application>
  <PresentationFormat>Widescreen</PresentationFormat>
  <Paragraphs>285</Paragraphs>
  <Slides>42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42</vt:i4>
      </vt:variant>
    </vt:vector>
  </HeadingPairs>
  <TitlesOfParts>
    <vt:vector size="47" baseType="lpstr">
      <vt:lpstr>Arial</vt:lpstr>
      <vt:lpstr>Calibri</vt:lpstr>
      <vt:lpstr>Calibri Light</vt:lpstr>
      <vt:lpstr>Times New Roman</vt:lpstr>
      <vt:lpstr>Office Theme</vt:lpstr>
      <vt:lpstr>Foras Promineo Software</vt:lpstr>
      <vt:lpstr>What is a Cubesat? </vt:lpstr>
      <vt:lpstr>Foras Promineo Background</vt:lpstr>
      <vt:lpstr>Foras Promineo Electronics – High Level</vt:lpstr>
      <vt:lpstr>Space Operation</vt:lpstr>
      <vt:lpstr>Con-ops</vt:lpstr>
      <vt:lpstr>Helpful References</vt:lpstr>
      <vt:lpstr>Preferred IDE for Satellite Coding</vt:lpstr>
      <vt:lpstr>Using GitHub for code sharing</vt:lpstr>
      <vt:lpstr>Satellite Software Preface</vt:lpstr>
      <vt:lpstr>Satellite Software Preface (cont.)</vt:lpstr>
      <vt:lpstr>Project File Structure</vt:lpstr>
      <vt:lpstr>PowerPoint Presentation</vt:lpstr>
      <vt:lpstr>PowerPoint Presentation</vt:lpstr>
      <vt:lpstr>PowerPoint Presentation</vt:lpstr>
      <vt:lpstr>PowerPoint Presentation</vt:lpstr>
      <vt:lpstr>PowerPoint Presentation</vt:lpstr>
      <vt:lpstr>template_task.py: the parent class to all tasks.</vt:lpstr>
      <vt:lpstr>Current Progress (as of 6/1/21)</vt:lpstr>
      <vt:lpstr>Things to Do:</vt:lpstr>
      <vt:lpstr>Phase 1 Plan</vt:lpstr>
      <vt:lpstr>USB Interface</vt:lpstr>
      <vt:lpstr>Top Level Simulation / Debug Interface Flowchart</vt:lpstr>
      <vt:lpstr>REPL terminal and data stream</vt:lpstr>
      <vt:lpstr>Debug command terminal</vt:lpstr>
      <vt:lpstr>Main Operation Modes of Satellite</vt:lpstr>
      <vt:lpstr>STARTUP Mode</vt:lpstr>
      <vt:lpstr>Safe Mode</vt:lpstr>
      <vt:lpstr>Idle Mode</vt:lpstr>
      <vt:lpstr>Payload Mode</vt:lpstr>
      <vt:lpstr>Over the Air (OTA)(Radio) Commands</vt:lpstr>
      <vt:lpstr>Default “Beacon Mode” Radio Mode</vt:lpstr>
      <vt:lpstr>Radio Packet Structure</vt:lpstr>
      <vt:lpstr>High-Speed “Connected” Radio Mode</vt:lpstr>
      <vt:lpstr>Minimum Functionality (Payload)</vt:lpstr>
      <vt:lpstr>adcs_task.py</vt:lpstr>
      <vt:lpstr>payload_task.py</vt:lpstr>
      <vt:lpstr>db_cdh.py / usb_data_task.py</vt:lpstr>
      <vt:lpstr>cdh.py</vt:lpstr>
      <vt:lpstr>Radio tasks</vt:lpstr>
      <vt:lpstr>Telemetry gathering tasks</vt:lpstr>
      <vt:lpstr>Housekeeper task</vt:lpstr>
    </vt:vector>
  </TitlesOfParts>
  <Company>Sierra Lobo Inc.</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Foras Promineo Software Flowcharts</dc:title>
  <dc:creator>Caden J. Hillis</dc:creator>
  <cp:lastModifiedBy>Caden J. Hillis</cp:lastModifiedBy>
  <cp:revision>83</cp:revision>
  <dcterms:created xsi:type="dcterms:W3CDTF">2022-05-19T13:09:11Z</dcterms:created>
  <dcterms:modified xsi:type="dcterms:W3CDTF">2022-06-14T18:03:36Z</dcterms:modified>
</cp:coreProperties>
</file>